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62" r:id="rId3"/>
    <p:sldId id="263" r:id="rId4"/>
    <p:sldId id="340" r:id="rId5"/>
    <p:sldId id="561" r:id="rId6"/>
    <p:sldId id="1407" r:id="rId7"/>
    <p:sldId id="1406" r:id="rId8"/>
    <p:sldId id="1377" r:id="rId9"/>
    <p:sldId id="1378" r:id="rId10"/>
    <p:sldId id="1379" r:id="rId11"/>
    <p:sldId id="1380" r:id="rId12"/>
    <p:sldId id="639" r:id="rId13"/>
    <p:sldId id="1381" r:id="rId14"/>
    <p:sldId id="1382" r:id="rId15"/>
    <p:sldId id="1383" r:id="rId16"/>
    <p:sldId id="268" r:id="rId17"/>
    <p:sldId id="269" r:id="rId18"/>
    <p:sldId id="271" r:id="rId19"/>
    <p:sldId id="272" r:id="rId20"/>
    <p:sldId id="270" r:id="rId21"/>
    <p:sldId id="273" r:id="rId22"/>
    <p:sldId id="276" r:id="rId23"/>
    <p:sldId id="275" r:id="rId24"/>
    <p:sldId id="274" r:id="rId25"/>
    <p:sldId id="277" r:id="rId26"/>
    <p:sldId id="279" r:id="rId27"/>
    <p:sldId id="1384" r:id="rId28"/>
    <p:sldId id="280" r:id="rId29"/>
    <p:sldId id="283" r:id="rId30"/>
    <p:sldId id="281" r:id="rId31"/>
    <p:sldId id="282" r:id="rId32"/>
    <p:sldId id="284" r:id="rId33"/>
    <p:sldId id="288" r:id="rId34"/>
    <p:sldId id="285" r:id="rId35"/>
    <p:sldId id="286" r:id="rId36"/>
    <p:sldId id="1389" r:id="rId37"/>
    <p:sldId id="1391" r:id="rId38"/>
    <p:sldId id="1392" r:id="rId39"/>
    <p:sldId id="1393" r:id="rId40"/>
    <p:sldId id="1394" r:id="rId41"/>
    <p:sldId id="1390" r:id="rId42"/>
    <p:sldId id="290" r:id="rId43"/>
    <p:sldId id="289" r:id="rId44"/>
    <p:sldId id="287" r:id="rId45"/>
    <p:sldId id="291" r:id="rId46"/>
    <p:sldId id="1399" r:id="rId47"/>
    <p:sldId id="1401" r:id="rId48"/>
    <p:sldId id="1385" r:id="rId49"/>
    <p:sldId id="1387" r:id="rId50"/>
    <p:sldId id="1386" r:id="rId51"/>
    <p:sldId id="1388" r:id="rId52"/>
    <p:sldId id="1400" r:id="rId53"/>
    <p:sldId id="1395" r:id="rId54"/>
    <p:sldId id="1396" r:id="rId55"/>
    <p:sldId id="1397" r:id="rId56"/>
    <p:sldId id="1398" r:id="rId57"/>
    <p:sldId id="1402" r:id="rId58"/>
    <p:sldId id="1403" r:id="rId59"/>
    <p:sldId id="1404" r:id="rId60"/>
    <p:sldId id="1405" r:id="rId61"/>
    <p:sldId id="1362" r:id="rId62"/>
    <p:sldId id="260" r:id="rId63"/>
  </p:sldIdLst>
  <p:sldSz cx="12192000" cy="6858000"/>
  <p:notesSz cx="6858000" cy="9144000"/>
  <p:custDataLst>
    <p:tags r:id="rId6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9" d="100"/>
          <a:sy n="109" d="100"/>
        </p:scale>
        <p:origin x="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139456-82F0-41B4-AC1C-41656BC7132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D41C537-2761-499A-BA16-6EAF834A87BE}">
      <dgm:prSet/>
      <dgm:spPr/>
      <dgm:t>
        <a:bodyPr/>
        <a:lstStyle/>
        <a:p>
          <a:r>
            <a:rPr lang="es-PE" b="1" dirty="0"/>
            <a:t>1. Equipos de Perforación : Selección y Optimización </a:t>
          </a:r>
          <a:endParaRPr lang="en-US" dirty="0"/>
        </a:p>
      </dgm:t>
    </dgm:pt>
    <dgm:pt modelId="{FBA035AE-E944-4CEB-9F78-57AD8D078D97}" type="parTrans" cxnId="{1C242906-0D23-42F6-B15A-77FDBF59ED3C}">
      <dgm:prSet/>
      <dgm:spPr/>
      <dgm:t>
        <a:bodyPr/>
        <a:lstStyle/>
        <a:p>
          <a:endParaRPr lang="en-US"/>
        </a:p>
      </dgm:t>
    </dgm:pt>
    <dgm:pt modelId="{2EBDB1BE-5437-48EC-8F57-6D7A78BCCD01}" type="sibTrans" cxnId="{1C242906-0D23-42F6-B15A-77FDBF59ED3C}">
      <dgm:prSet/>
      <dgm:spPr/>
      <dgm:t>
        <a:bodyPr/>
        <a:lstStyle/>
        <a:p>
          <a:endParaRPr lang="en-US"/>
        </a:p>
      </dgm:t>
    </dgm:pt>
    <dgm:pt modelId="{1C13B6D1-D6E6-4D7E-AEA8-79B8F1B3DACD}">
      <dgm:prSet/>
      <dgm:spPr/>
      <dgm:t>
        <a:bodyPr/>
        <a:lstStyle/>
        <a:p>
          <a:r>
            <a:rPr lang="es-PE"/>
            <a:t>Introducción</a:t>
          </a:r>
          <a:endParaRPr lang="en-US"/>
        </a:p>
      </dgm:t>
    </dgm:pt>
    <dgm:pt modelId="{D5AE928B-2CB2-44C2-99C8-EC15927B2CCB}" type="parTrans" cxnId="{C3447E3D-3AD9-46C5-9BDE-2B5FA3EB29C6}">
      <dgm:prSet/>
      <dgm:spPr/>
      <dgm:t>
        <a:bodyPr/>
        <a:lstStyle/>
        <a:p>
          <a:endParaRPr lang="en-US"/>
        </a:p>
      </dgm:t>
    </dgm:pt>
    <dgm:pt modelId="{788A3F4D-4BE6-411F-9D28-7AAB7DB065CD}" type="sibTrans" cxnId="{C3447E3D-3AD9-46C5-9BDE-2B5FA3EB29C6}">
      <dgm:prSet/>
      <dgm:spPr/>
      <dgm:t>
        <a:bodyPr/>
        <a:lstStyle/>
        <a:p>
          <a:endParaRPr lang="en-US"/>
        </a:p>
      </dgm:t>
    </dgm:pt>
    <dgm:pt modelId="{505757A2-216E-4BD8-8791-4129A5392201}">
      <dgm:prSet/>
      <dgm:spPr/>
      <dgm:t>
        <a:bodyPr/>
        <a:lstStyle/>
        <a:p>
          <a:r>
            <a:rPr lang="en-US" dirty="0" err="1"/>
            <a:t>Selección</a:t>
          </a:r>
          <a:r>
            <a:rPr lang="en-US" baseline="0" dirty="0"/>
            <a:t> de </a:t>
          </a:r>
          <a:r>
            <a:rPr lang="en-US" baseline="0" dirty="0" err="1"/>
            <a:t>Equipos</a:t>
          </a:r>
          <a:r>
            <a:rPr lang="en-US" baseline="0" dirty="0"/>
            <a:t> de </a:t>
          </a:r>
          <a:r>
            <a:rPr lang="en-US" baseline="0" dirty="0" err="1"/>
            <a:t>Perforación</a:t>
          </a:r>
          <a:r>
            <a:rPr lang="en-US" baseline="0" dirty="0"/>
            <a:t> a Escala </a:t>
          </a:r>
          <a:r>
            <a:rPr lang="en-US" baseline="0" dirty="0" err="1"/>
            <a:t>Variada</a:t>
          </a:r>
          <a:endParaRPr lang="en-US" dirty="0"/>
        </a:p>
      </dgm:t>
    </dgm:pt>
    <dgm:pt modelId="{AA06A56D-2778-43DD-8AC2-C645257A8654}" type="parTrans" cxnId="{33C68A21-4FDE-4663-9C13-127CAFC334C6}">
      <dgm:prSet/>
      <dgm:spPr/>
      <dgm:t>
        <a:bodyPr/>
        <a:lstStyle/>
        <a:p>
          <a:endParaRPr lang="en-US"/>
        </a:p>
      </dgm:t>
    </dgm:pt>
    <dgm:pt modelId="{8B280848-5188-4A87-B920-D89DD19D776F}" type="sibTrans" cxnId="{33C68A21-4FDE-4663-9C13-127CAFC334C6}">
      <dgm:prSet/>
      <dgm:spPr/>
      <dgm:t>
        <a:bodyPr/>
        <a:lstStyle/>
        <a:p>
          <a:endParaRPr lang="en-US"/>
        </a:p>
      </dgm:t>
    </dgm:pt>
    <dgm:pt modelId="{DEE3225C-712D-4FE8-98B0-4FC1B542FD79}">
      <dgm:prSet/>
      <dgm:spPr/>
      <dgm:t>
        <a:bodyPr/>
        <a:lstStyle/>
        <a:p>
          <a:r>
            <a:rPr lang="en-US" dirty="0" err="1"/>
            <a:t>Estrategias</a:t>
          </a:r>
          <a:r>
            <a:rPr lang="en-US" dirty="0"/>
            <a:t> de </a:t>
          </a:r>
          <a:r>
            <a:rPr lang="en-US" dirty="0" err="1"/>
            <a:t>Selección</a:t>
          </a:r>
          <a:r>
            <a:rPr lang="en-US" dirty="0"/>
            <a:t> y </a:t>
          </a:r>
          <a:r>
            <a:rPr lang="en-US" dirty="0" err="1"/>
            <a:t>Uso</a:t>
          </a:r>
          <a:r>
            <a:rPr lang="en-US" dirty="0"/>
            <a:t> de </a:t>
          </a:r>
          <a:r>
            <a:rPr lang="en-US" dirty="0" err="1"/>
            <a:t>Equipos</a:t>
          </a:r>
          <a:r>
            <a:rPr lang="en-US" dirty="0"/>
            <a:t> de </a:t>
          </a:r>
          <a:r>
            <a:rPr lang="en-US" dirty="0" err="1"/>
            <a:t>Perforación</a:t>
          </a:r>
          <a:r>
            <a:rPr lang="en-US" dirty="0"/>
            <a:t> </a:t>
          </a:r>
        </a:p>
      </dgm:t>
    </dgm:pt>
    <dgm:pt modelId="{DD2E2558-9669-4D5D-8BFE-D523F00E6321}" type="parTrans" cxnId="{684FA1B1-BCDD-46B7-8BCF-9358CA3B9E86}">
      <dgm:prSet/>
      <dgm:spPr/>
      <dgm:t>
        <a:bodyPr/>
        <a:lstStyle/>
        <a:p>
          <a:endParaRPr lang="en-US"/>
        </a:p>
      </dgm:t>
    </dgm:pt>
    <dgm:pt modelId="{3D75EC15-D851-40DA-B54C-7712B6009F5D}" type="sibTrans" cxnId="{684FA1B1-BCDD-46B7-8BCF-9358CA3B9E86}">
      <dgm:prSet/>
      <dgm:spPr/>
      <dgm:t>
        <a:bodyPr/>
        <a:lstStyle/>
        <a:p>
          <a:endParaRPr lang="en-US"/>
        </a:p>
      </dgm:t>
    </dgm:pt>
    <dgm:pt modelId="{8702FF28-ECB7-4BA5-975E-A4F17EF01541}">
      <dgm:prSet/>
      <dgm:spPr/>
      <dgm:t>
        <a:bodyPr/>
        <a:lstStyle/>
        <a:p>
          <a:r>
            <a:rPr lang="en-US" dirty="0" err="1"/>
            <a:t>Cálculo</a:t>
          </a:r>
          <a:r>
            <a:rPr lang="en-US" dirty="0"/>
            <a:t> de </a:t>
          </a:r>
          <a:r>
            <a:rPr lang="en-US" dirty="0" err="1"/>
            <a:t>Cantidad</a:t>
          </a:r>
          <a:r>
            <a:rPr lang="en-US" dirty="0"/>
            <a:t> </a:t>
          </a:r>
          <a:r>
            <a:rPr lang="en-US" dirty="0" err="1"/>
            <a:t>Óptima</a:t>
          </a:r>
          <a:r>
            <a:rPr lang="en-US" dirty="0"/>
            <a:t> de </a:t>
          </a:r>
          <a:r>
            <a:rPr lang="en-US" dirty="0" err="1"/>
            <a:t>Perforadoras</a:t>
          </a:r>
          <a:endParaRPr lang="en-US" dirty="0"/>
        </a:p>
      </dgm:t>
    </dgm:pt>
    <dgm:pt modelId="{BA36A375-830C-4AF5-93AD-7F41FD5C2271}" type="parTrans" cxnId="{C53D2709-E02B-4321-B294-AD4487CED176}">
      <dgm:prSet/>
      <dgm:spPr/>
      <dgm:t>
        <a:bodyPr/>
        <a:lstStyle/>
        <a:p>
          <a:endParaRPr lang="en-US"/>
        </a:p>
      </dgm:t>
    </dgm:pt>
    <dgm:pt modelId="{C7841858-605F-492E-A224-9A70E1171925}" type="sibTrans" cxnId="{C53D2709-E02B-4321-B294-AD4487CED176}">
      <dgm:prSet/>
      <dgm:spPr/>
      <dgm:t>
        <a:bodyPr/>
        <a:lstStyle/>
        <a:p>
          <a:endParaRPr lang="en-US"/>
        </a:p>
      </dgm:t>
    </dgm:pt>
    <dgm:pt modelId="{876D56B4-2E1C-471D-B4C9-C00366595B97}">
      <dgm:prSet/>
      <dgm:spPr/>
      <dgm:t>
        <a:bodyPr/>
        <a:lstStyle/>
        <a:p>
          <a:r>
            <a:rPr lang="en-US" dirty="0" err="1"/>
            <a:t>Optimización</a:t>
          </a:r>
          <a:r>
            <a:rPr lang="en-US" dirty="0"/>
            <a:t> de </a:t>
          </a:r>
          <a:r>
            <a:rPr lang="en-US" dirty="0" err="1"/>
            <a:t>Desempeño</a:t>
          </a:r>
          <a:r>
            <a:rPr lang="en-US" dirty="0"/>
            <a:t> de </a:t>
          </a:r>
          <a:r>
            <a:rPr lang="en-US" dirty="0" err="1"/>
            <a:t>Perforadoras</a:t>
          </a:r>
          <a:endParaRPr lang="en-US" dirty="0"/>
        </a:p>
      </dgm:t>
    </dgm:pt>
    <dgm:pt modelId="{62E88F68-3A68-43D9-9A46-8EC3CD61207E}" type="parTrans" cxnId="{5504436B-8BEE-4911-8C49-3076E6F3A84E}">
      <dgm:prSet/>
      <dgm:spPr/>
      <dgm:t>
        <a:bodyPr/>
        <a:lstStyle/>
        <a:p>
          <a:endParaRPr lang="en-US"/>
        </a:p>
      </dgm:t>
    </dgm:pt>
    <dgm:pt modelId="{681DCBAD-DC78-44BF-A4B1-E6B49A223512}" type="sibTrans" cxnId="{5504436B-8BEE-4911-8C49-3076E6F3A84E}">
      <dgm:prSet/>
      <dgm:spPr/>
      <dgm:t>
        <a:bodyPr/>
        <a:lstStyle/>
        <a:p>
          <a:endParaRPr lang="en-US"/>
        </a:p>
      </dgm:t>
    </dgm:pt>
    <dgm:pt modelId="{AA57D90D-2AC9-415A-8E25-6A9E8E8DFF22}" type="pres">
      <dgm:prSet presAssocID="{BF139456-82F0-41B4-AC1C-41656BC7132F}" presName="linear" presStyleCnt="0">
        <dgm:presLayoutVars>
          <dgm:animLvl val="lvl"/>
          <dgm:resizeHandles val="exact"/>
        </dgm:presLayoutVars>
      </dgm:prSet>
      <dgm:spPr/>
    </dgm:pt>
    <dgm:pt modelId="{1E8B6ACB-A7F2-44EC-8D2E-C4E78EF6CC89}" type="pres">
      <dgm:prSet presAssocID="{DD41C537-2761-499A-BA16-6EAF834A87BE}" presName="parentText" presStyleLbl="node1" presStyleIdx="0" presStyleCnt="6">
        <dgm:presLayoutVars>
          <dgm:chMax val="0"/>
          <dgm:bulletEnabled val="1"/>
        </dgm:presLayoutVars>
      </dgm:prSet>
      <dgm:spPr/>
    </dgm:pt>
    <dgm:pt modelId="{98EA5083-5CA9-4F1A-90BF-CDA197532519}" type="pres">
      <dgm:prSet presAssocID="{2EBDB1BE-5437-48EC-8F57-6D7A78BCCD01}" presName="spacer" presStyleCnt="0"/>
      <dgm:spPr/>
    </dgm:pt>
    <dgm:pt modelId="{E806D05E-6F7D-4BF0-B6D4-2CA5BA162C2A}" type="pres">
      <dgm:prSet presAssocID="{1C13B6D1-D6E6-4D7E-AEA8-79B8F1B3DACD}" presName="parentText" presStyleLbl="node1" presStyleIdx="1" presStyleCnt="6">
        <dgm:presLayoutVars>
          <dgm:chMax val="0"/>
          <dgm:bulletEnabled val="1"/>
        </dgm:presLayoutVars>
      </dgm:prSet>
      <dgm:spPr/>
    </dgm:pt>
    <dgm:pt modelId="{750F5E46-42C2-4C53-842F-87D68FDC0B90}" type="pres">
      <dgm:prSet presAssocID="{788A3F4D-4BE6-411F-9D28-7AAB7DB065CD}" presName="spacer" presStyleCnt="0"/>
      <dgm:spPr/>
    </dgm:pt>
    <dgm:pt modelId="{95CEF7C4-5532-4925-9845-B626CAEE2BA0}" type="pres">
      <dgm:prSet presAssocID="{505757A2-216E-4BD8-8791-4129A5392201}" presName="parentText" presStyleLbl="node1" presStyleIdx="2" presStyleCnt="6">
        <dgm:presLayoutVars>
          <dgm:chMax val="0"/>
          <dgm:bulletEnabled val="1"/>
        </dgm:presLayoutVars>
      </dgm:prSet>
      <dgm:spPr/>
    </dgm:pt>
    <dgm:pt modelId="{B756B7CE-9C9E-44C6-B54B-3C384A17336D}" type="pres">
      <dgm:prSet presAssocID="{8B280848-5188-4A87-B920-D89DD19D776F}" presName="spacer" presStyleCnt="0"/>
      <dgm:spPr/>
    </dgm:pt>
    <dgm:pt modelId="{6CF814AF-A927-4DB4-837F-9494D046C40B}" type="pres">
      <dgm:prSet presAssocID="{DEE3225C-712D-4FE8-98B0-4FC1B542FD79}" presName="parentText" presStyleLbl="node1" presStyleIdx="3" presStyleCnt="6">
        <dgm:presLayoutVars>
          <dgm:chMax val="0"/>
          <dgm:bulletEnabled val="1"/>
        </dgm:presLayoutVars>
      </dgm:prSet>
      <dgm:spPr/>
    </dgm:pt>
    <dgm:pt modelId="{15E6A3BC-DF54-4908-91CD-CCC7BC000F5D}" type="pres">
      <dgm:prSet presAssocID="{3D75EC15-D851-40DA-B54C-7712B6009F5D}" presName="spacer" presStyleCnt="0"/>
      <dgm:spPr/>
    </dgm:pt>
    <dgm:pt modelId="{318BBABD-B955-4060-97B5-E37846B3199F}" type="pres">
      <dgm:prSet presAssocID="{8702FF28-ECB7-4BA5-975E-A4F17EF01541}" presName="parentText" presStyleLbl="node1" presStyleIdx="4" presStyleCnt="6">
        <dgm:presLayoutVars>
          <dgm:chMax val="0"/>
          <dgm:bulletEnabled val="1"/>
        </dgm:presLayoutVars>
      </dgm:prSet>
      <dgm:spPr/>
    </dgm:pt>
    <dgm:pt modelId="{392670C1-C1EB-49A4-B372-373C0006F7C1}" type="pres">
      <dgm:prSet presAssocID="{C7841858-605F-492E-A224-9A70E1171925}" presName="spacer" presStyleCnt="0"/>
      <dgm:spPr/>
    </dgm:pt>
    <dgm:pt modelId="{CA6A8477-8047-4B27-BF53-D5FB22238017}" type="pres">
      <dgm:prSet presAssocID="{876D56B4-2E1C-471D-B4C9-C00366595B97}" presName="parentText" presStyleLbl="node1" presStyleIdx="5" presStyleCnt="6">
        <dgm:presLayoutVars>
          <dgm:chMax val="0"/>
          <dgm:bulletEnabled val="1"/>
        </dgm:presLayoutVars>
      </dgm:prSet>
      <dgm:spPr/>
    </dgm:pt>
  </dgm:ptLst>
  <dgm:cxnLst>
    <dgm:cxn modelId="{1C242906-0D23-42F6-B15A-77FDBF59ED3C}" srcId="{BF139456-82F0-41B4-AC1C-41656BC7132F}" destId="{DD41C537-2761-499A-BA16-6EAF834A87BE}" srcOrd="0" destOrd="0" parTransId="{FBA035AE-E944-4CEB-9F78-57AD8D078D97}" sibTransId="{2EBDB1BE-5437-48EC-8F57-6D7A78BCCD01}"/>
    <dgm:cxn modelId="{C53D2709-E02B-4321-B294-AD4487CED176}" srcId="{BF139456-82F0-41B4-AC1C-41656BC7132F}" destId="{8702FF28-ECB7-4BA5-975E-A4F17EF01541}" srcOrd="4" destOrd="0" parTransId="{BA36A375-830C-4AF5-93AD-7F41FD5C2271}" sibTransId="{C7841858-605F-492E-A224-9A70E1171925}"/>
    <dgm:cxn modelId="{34B32A14-5B46-441F-8EA9-033E0294D8EA}" type="presOf" srcId="{DD41C537-2761-499A-BA16-6EAF834A87BE}" destId="{1E8B6ACB-A7F2-44EC-8D2E-C4E78EF6CC89}" srcOrd="0" destOrd="0" presId="urn:microsoft.com/office/officeart/2005/8/layout/vList2"/>
    <dgm:cxn modelId="{33C68A21-4FDE-4663-9C13-127CAFC334C6}" srcId="{BF139456-82F0-41B4-AC1C-41656BC7132F}" destId="{505757A2-216E-4BD8-8791-4129A5392201}" srcOrd="2" destOrd="0" parTransId="{AA06A56D-2778-43DD-8AC2-C645257A8654}" sibTransId="{8B280848-5188-4A87-B920-D89DD19D776F}"/>
    <dgm:cxn modelId="{057DC72F-9D35-4BBA-B77D-E87AE5DF449E}" type="presOf" srcId="{505757A2-216E-4BD8-8791-4129A5392201}" destId="{95CEF7C4-5532-4925-9845-B626CAEE2BA0}" srcOrd="0" destOrd="0" presId="urn:microsoft.com/office/officeart/2005/8/layout/vList2"/>
    <dgm:cxn modelId="{C3447E3D-3AD9-46C5-9BDE-2B5FA3EB29C6}" srcId="{BF139456-82F0-41B4-AC1C-41656BC7132F}" destId="{1C13B6D1-D6E6-4D7E-AEA8-79B8F1B3DACD}" srcOrd="1" destOrd="0" parTransId="{D5AE928B-2CB2-44C2-99C8-EC15927B2CCB}" sibTransId="{788A3F4D-4BE6-411F-9D28-7AAB7DB065CD}"/>
    <dgm:cxn modelId="{5504436B-8BEE-4911-8C49-3076E6F3A84E}" srcId="{BF139456-82F0-41B4-AC1C-41656BC7132F}" destId="{876D56B4-2E1C-471D-B4C9-C00366595B97}" srcOrd="5" destOrd="0" parTransId="{62E88F68-3A68-43D9-9A46-8EC3CD61207E}" sibTransId="{681DCBAD-DC78-44BF-A4B1-E6B49A223512}"/>
    <dgm:cxn modelId="{B112BE7B-E51C-42D7-A024-A7D1B6BF86CC}" type="presOf" srcId="{BF139456-82F0-41B4-AC1C-41656BC7132F}" destId="{AA57D90D-2AC9-415A-8E25-6A9E8E8DFF22}" srcOrd="0" destOrd="0" presId="urn:microsoft.com/office/officeart/2005/8/layout/vList2"/>
    <dgm:cxn modelId="{391B2A7F-59E5-41DF-BBF7-7247664D8752}" type="presOf" srcId="{DEE3225C-712D-4FE8-98B0-4FC1B542FD79}" destId="{6CF814AF-A927-4DB4-837F-9494D046C40B}" srcOrd="0" destOrd="0" presId="urn:microsoft.com/office/officeart/2005/8/layout/vList2"/>
    <dgm:cxn modelId="{AD7A20A2-FF1C-4798-935D-2A3DF701FB9A}" type="presOf" srcId="{1C13B6D1-D6E6-4D7E-AEA8-79B8F1B3DACD}" destId="{E806D05E-6F7D-4BF0-B6D4-2CA5BA162C2A}" srcOrd="0" destOrd="0" presId="urn:microsoft.com/office/officeart/2005/8/layout/vList2"/>
    <dgm:cxn modelId="{684FA1B1-BCDD-46B7-8BCF-9358CA3B9E86}" srcId="{BF139456-82F0-41B4-AC1C-41656BC7132F}" destId="{DEE3225C-712D-4FE8-98B0-4FC1B542FD79}" srcOrd="3" destOrd="0" parTransId="{DD2E2558-9669-4D5D-8BFE-D523F00E6321}" sibTransId="{3D75EC15-D851-40DA-B54C-7712B6009F5D}"/>
    <dgm:cxn modelId="{44E0C4CB-8A80-4C86-A9F3-CD9E81C03764}" type="presOf" srcId="{876D56B4-2E1C-471D-B4C9-C00366595B97}" destId="{CA6A8477-8047-4B27-BF53-D5FB22238017}" srcOrd="0" destOrd="0" presId="urn:microsoft.com/office/officeart/2005/8/layout/vList2"/>
    <dgm:cxn modelId="{21D78CDD-FDFF-4E91-954B-7F464E7AA80C}" type="presOf" srcId="{8702FF28-ECB7-4BA5-975E-A4F17EF01541}" destId="{318BBABD-B955-4060-97B5-E37846B3199F}" srcOrd="0" destOrd="0" presId="urn:microsoft.com/office/officeart/2005/8/layout/vList2"/>
    <dgm:cxn modelId="{67F0B838-FECF-464E-AE3A-B20D13E52661}" type="presParOf" srcId="{AA57D90D-2AC9-415A-8E25-6A9E8E8DFF22}" destId="{1E8B6ACB-A7F2-44EC-8D2E-C4E78EF6CC89}" srcOrd="0" destOrd="0" presId="urn:microsoft.com/office/officeart/2005/8/layout/vList2"/>
    <dgm:cxn modelId="{7E70BDBC-0C34-477B-8DB4-0CF0623E0290}" type="presParOf" srcId="{AA57D90D-2AC9-415A-8E25-6A9E8E8DFF22}" destId="{98EA5083-5CA9-4F1A-90BF-CDA197532519}" srcOrd="1" destOrd="0" presId="urn:microsoft.com/office/officeart/2005/8/layout/vList2"/>
    <dgm:cxn modelId="{770408D9-2BD0-42EA-9389-1D138152C0B1}" type="presParOf" srcId="{AA57D90D-2AC9-415A-8E25-6A9E8E8DFF22}" destId="{E806D05E-6F7D-4BF0-B6D4-2CA5BA162C2A}" srcOrd="2" destOrd="0" presId="urn:microsoft.com/office/officeart/2005/8/layout/vList2"/>
    <dgm:cxn modelId="{C1805003-9DC2-4EB8-9692-76E857284E9F}" type="presParOf" srcId="{AA57D90D-2AC9-415A-8E25-6A9E8E8DFF22}" destId="{750F5E46-42C2-4C53-842F-87D68FDC0B90}" srcOrd="3" destOrd="0" presId="urn:microsoft.com/office/officeart/2005/8/layout/vList2"/>
    <dgm:cxn modelId="{5EF75BA5-9279-4F1A-9408-066E35FBF891}" type="presParOf" srcId="{AA57D90D-2AC9-415A-8E25-6A9E8E8DFF22}" destId="{95CEF7C4-5532-4925-9845-B626CAEE2BA0}" srcOrd="4" destOrd="0" presId="urn:microsoft.com/office/officeart/2005/8/layout/vList2"/>
    <dgm:cxn modelId="{40B3C298-88E1-4B14-8018-9E560D3E73D0}" type="presParOf" srcId="{AA57D90D-2AC9-415A-8E25-6A9E8E8DFF22}" destId="{B756B7CE-9C9E-44C6-B54B-3C384A17336D}" srcOrd="5" destOrd="0" presId="urn:microsoft.com/office/officeart/2005/8/layout/vList2"/>
    <dgm:cxn modelId="{8D4E7354-5FC0-4CFD-9AE2-2EAB59B422E6}" type="presParOf" srcId="{AA57D90D-2AC9-415A-8E25-6A9E8E8DFF22}" destId="{6CF814AF-A927-4DB4-837F-9494D046C40B}" srcOrd="6" destOrd="0" presId="urn:microsoft.com/office/officeart/2005/8/layout/vList2"/>
    <dgm:cxn modelId="{1FDAC404-35C4-4414-8023-620D7BD0E584}" type="presParOf" srcId="{AA57D90D-2AC9-415A-8E25-6A9E8E8DFF22}" destId="{15E6A3BC-DF54-4908-91CD-CCC7BC000F5D}" srcOrd="7" destOrd="0" presId="urn:microsoft.com/office/officeart/2005/8/layout/vList2"/>
    <dgm:cxn modelId="{E411CDA4-3969-4D0D-B338-088DD93138B2}" type="presParOf" srcId="{AA57D90D-2AC9-415A-8E25-6A9E8E8DFF22}" destId="{318BBABD-B955-4060-97B5-E37846B3199F}" srcOrd="8" destOrd="0" presId="urn:microsoft.com/office/officeart/2005/8/layout/vList2"/>
    <dgm:cxn modelId="{5510C9F5-9662-44E9-B63E-2FCD2259B97B}" type="presParOf" srcId="{AA57D90D-2AC9-415A-8E25-6A9E8E8DFF22}" destId="{392670C1-C1EB-49A4-B372-373C0006F7C1}" srcOrd="9" destOrd="0" presId="urn:microsoft.com/office/officeart/2005/8/layout/vList2"/>
    <dgm:cxn modelId="{BA078E4B-F9ED-4A01-B6B7-D1993517236C}" type="presParOf" srcId="{AA57D90D-2AC9-415A-8E25-6A9E8E8DFF22}" destId="{CA6A8477-8047-4B27-BF53-D5FB2223801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B6ACB-A7F2-44EC-8D2E-C4E78EF6CC89}">
      <dsp:nvSpPr>
        <dsp:cNvPr id="0" name=""/>
        <dsp:cNvSpPr/>
      </dsp:nvSpPr>
      <dsp:spPr>
        <a:xfrm>
          <a:off x="0" y="134540"/>
          <a:ext cx="6470696"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PE" sz="2100" b="1" kern="1200" dirty="0"/>
            <a:t>1. Equipos de Perforación : Selección y Optimización </a:t>
          </a:r>
          <a:endParaRPr lang="en-US" sz="2100" kern="1200" dirty="0"/>
        </a:p>
      </dsp:txBody>
      <dsp:txXfrm>
        <a:off x="24588" y="159128"/>
        <a:ext cx="6421520" cy="454509"/>
      </dsp:txXfrm>
    </dsp:sp>
    <dsp:sp modelId="{E806D05E-6F7D-4BF0-B6D4-2CA5BA162C2A}">
      <dsp:nvSpPr>
        <dsp:cNvPr id="0" name=""/>
        <dsp:cNvSpPr/>
      </dsp:nvSpPr>
      <dsp:spPr>
        <a:xfrm>
          <a:off x="0" y="698705"/>
          <a:ext cx="6470696"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PE" sz="2100" kern="1200"/>
            <a:t>Introducción</a:t>
          </a:r>
          <a:endParaRPr lang="en-US" sz="2100" kern="1200"/>
        </a:p>
      </dsp:txBody>
      <dsp:txXfrm>
        <a:off x="24588" y="723293"/>
        <a:ext cx="6421520" cy="454509"/>
      </dsp:txXfrm>
    </dsp:sp>
    <dsp:sp modelId="{95CEF7C4-5532-4925-9845-B626CAEE2BA0}">
      <dsp:nvSpPr>
        <dsp:cNvPr id="0" name=""/>
        <dsp:cNvSpPr/>
      </dsp:nvSpPr>
      <dsp:spPr>
        <a:xfrm>
          <a:off x="0" y="1262870"/>
          <a:ext cx="6470696"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t>Selección</a:t>
          </a:r>
          <a:r>
            <a:rPr lang="en-US" sz="2100" kern="1200" baseline="0" dirty="0"/>
            <a:t> de </a:t>
          </a:r>
          <a:r>
            <a:rPr lang="en-US" sz="2100" kern="1200" baseline="0" dirty="0" err="1"/>
            <a:t>Equipos</a:t>
          </a:r>
          <a:r>
            <a:rPr lang="en-US" sz="2100" kern="1200" baseline="0" dirty="0"/>
            <a:t> de </a:t>
          </a:r>
          <a:r>
            <a:rPr lang="en-US" sz="2100" kern="1200" baseline="0" dirty="0" err="1"/>
            <a:t>Perforación</a:t>
          </a:r>
          <a:r>
            <a:rPr lang="en-US" sz="2100" kern="1200" baseline="0" dirty="0"/>
            <a:t> a Escala </a:t>
          </a:r>
          <a:r>
            <a:rPr lang="en-US" sz="2100" kern="1200" baseline="0" dirty="0" err="1"/>
            <a:t>Variada</a:t>
          </a:r>
          <a:endParaRPr lang="en-US" sz="2100" kern="1200" dirty="0"/>
        </a:p>
      </dsp:txBody>
      <dsp:txXfrm>
        <a:off x="24588" y="1287458"/>
        <a:ext cx="6421520" cy="454509"/>
      </dsp:txXfrm>
    </dsp:sp>
    <dsp:sp modelId="{6CF814AF-A927-4DB4-837F-9494D046C40B}">
      <dsp:nvSpPr>
        <dsp:cNvPr id="0" name=""/>
        <dsp:cNvSpPr/>
      </dsp:nvSpPr>
      <dsp:spPr>
        <a:xfrm>
          <a:off x="0" y="1827035"/>
          <a:ext cx="6470696"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t>Estrategias</a:t>
          </a:r>
          <a:r>
            <a:rPr lang="en-US" sz="2100" kern="1200" dirty="0"/>
            <a:t> de </a:t>
          </a:r>
          <a:r>
            <a:rPr lang="en-US" sz="2100" kern="1200" dirty="0" err="1"/>
            <a:t>Selección</a:t>
          </a:r>
          <a:r>
            <a:rPr lang="en-US" sz="2100" kern="1200" dirty="0"/>
            <a:t> y </a:t>
          </a:r>
          <a:r>
            <a:rPr lang="en-US" sz="2100" kern="1200" dirty="0" err="1"/>
            <a:t>Uso</a:t>
          </a:r>
          <a:r>
            <a:rPr lang="en-US" sz="2100" kern="1200" dirty="0"/>
            <a:t> de </a:t>
          </a:r>
          <a:r>
            <a:rPr lang="en-US" sz="2100" kern="1200" dirty="0" err="1"/>
            <a:t>Equipos</a:t>
          </a:r>
          <a:r>
            <a:rPr lang="en-US" sz="2100" kern="1200" dirty="0"/>
            <a:t> de </a:t>
          </a:r>
          <a:r>
            <a:rPr lang="en-US" sz="2100" kern="1200" dirty="0" err="1"/>
            <a:t>Perforación</a:t>
          </a:r>
          <a:r>
            <a:rPr lang="en-US" sz="2100" kern="1200" dirty="0"/>
            <a:t> </a:t>
          </a:r>
        </a:p>
      </dsp:txBody>
      <dsp:txXfrm>
        <a:off x="24588" y="1851623"/>
        <a:ext cx="6421520" cy="454509"/>
      </dsp:txXfrm>
    </dsp:sp>
    <dsp:sp modelId="{318BBABD-B955-4060-97B5-E37846B3199F}">
      <dsp:nvSpPr>
        <dsp:cNvPr id="0" name=""/>
        <dsp:cNvSpPr/>
      </dsp:nvSpPr>
      <dsp:spPr>
        <a:xfrm>
          <a:off x="0" y="2391200"/>
          <a:ext cx="6470696"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t>Cálculo</a:t>
          </a:r>
          <a:r>
            <a:rPr lang="en-US" sz="2100" kern="1200" dirty="0"/>
            <a:t> de </a:t>
          </a:r>
          <a:r>
            <a:rPr lang="en-US" sz="2100" kern="1200" dirty="0" err="1"/>
            <a:t>Cantidad</a:t>
          </a:r>
          <a:r>
            <a:rPr lang="en-US" sz="2100" kern="1200" dirty="0"/>
            <a:t> </a:t>
          </a:r>
          <a:r>
            <a:rPr lang="en-US" sz="2100" kern="1200" dirty="0" err="1"/>
            <a:t>Óptima</a:t>
          </a:r>
          <a:r>
            <a:rPr lang="en-US" sz="2100" kern="1200" dirty="0"/>
            <a:t> de </a:t>
          </a:r>
          <a:r>
            <a:rPr lang="en-US" sz="2100" kern="1200" dirty="0" err="1"/>
            <a:t>Perforadoras</a:t>
          </a:r>
          <a:endParaRPr lang="en-US" sz="2100" kern="1200" dirty="0"/>
        </a:p>
      </dsp:txBody>
      <dsp:txXfrm>
        <a:off x="24588" y="2415788"/>
        <a:ext cx="6421520" cy="454509"/>
      </dsp:txXfrm>
    </dsp:sp>
    <dsp:sp modelId="{CA6A8477-8047-4B27-BF53-D5FB22238017}">
      <dsp:nvSpPr>
        <dsp:cNvPr id="0" name=""/>
        <dsp:cNvSpPr/>
      </dsp:nvSpPr>
      <dsp:spPr>
        <a:xfrm>
          <a:off x="0" y="2955365"/>
          <a:ext cx="6470696"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err="1"/>
            <a:t>Optimización</a:t>
          </a:r>
          <a:r>
            <a:rPr lang="en-US" sz="2100" kern="1200" dirty="0"/>
            <a:t> de </a:t>
          </a:r>
          <a:r>
            <a:rPr lang="en-US" sz="2100" kern="1200" dirty="0" err="1"/>
            <a:t>Desempeño</a:t>
          </a:r>
          <a:r>
            <a:rPr lang="en-US" sz="2100" kern="1200" dirty="0"/>
            <a:t> de </a:t>
          </a:r>
          <a:r>
            <a:rPr lang="en-US" sz="2100" kern="1200" dirty="0" err="1"/>
            <a:t>Perforadoras</a:t>
          </a:r>
          <a:endParaRPr lang="en-US" sz="2100" kern="1200" dirty="0"/>
        </a:p>
      </dsp:txBody>
      <dsp:txXfrm>
        <a:off x="24588" y="2979953"/>
        <a:ext cx="6421520" cy="4545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29/05/2024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61</a:t>
            </a:fld>
            <a:endParaRPr lang="es-PE" dirty="0"/>
          </a:p>
        </p:txBody>
      </p:sp>
    </p:spTree>
    <p:extLst>
      <p:ext uri="{BB962C8B-B14F-4D97-AF65-F5344CB8AC3E}">
        <p14:creationId xmlns:p14="http://schemas.microsoft.com/office/powerpoint/2010/main" val="118388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29/05/2024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29/05/2024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29/05/2024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29/05/2024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29/05/2024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29/05/2024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29/05/2024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29/05/2024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29/05/2024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29/05/2024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29/05/2024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EAD24EA-5A49-DDE4-FB73-2AC72DABE253}"/>
              </a:ext>
            </a:extLst>
          </p:cNvPr>
          <p:cNvGraphicFramePr>
            <a:graphicFrameLocks noChangeAspect="1"/>
          </p:cNvGraphicFramePr>
          <p:nvPr userDrawn="1">
            <p:custDataLst>
              <p:tags r:id="rId13"/>
            </p:custDataLst>
            <p:extLst>
              <p:ext uri="{D42A27DB-BD31-4B8C-83A1-F6EECF244321}">
                <p14:modId xmlns:p14="http://schemas.microsoft.com/office/powerpoint/2010/main" val="34706238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15" imgW="473" imgH="473" progId="TCLayout.ActiveDocument.1">
                  <p:embed/>
                </p:oleObj>
              </mc:Choice>
              <mc:Fallback>
                <p:oleObj name="Diapositiva de think-cell" r:id="rId15" imgW="473" imgH="473"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29/05/2024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3.png"/><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2.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20.png"/><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21.png"/><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22.png"/><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23.emf"/><Relationship Id="rId4" Type="http://schemas.openxmlformats.org/officeDocument/2006/relationships/image" Target="../media/image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4.png"/><Relationship Id="rId4" Type="http://schemas.openxmlformats.org/officeDocument/2006/relationships/image" Target="../media/image2.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7.emf"/><Relationship Id="rId4" Type="http://schemas.openxmlformats.org/officeDocument/2006/relationships/image" Target="../media/image2.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30.emf"/><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19.bin"/><Relationship Id="rId7" Type="http://schemas.openxmlformats.org/officeDocument/2006/relationships/image" Target="../media/image33.emf"/><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35.emf"/><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36.emf"/><Relationship Id="rId4" Type="http://schemas.openxmlformats.org/officeDocument/2006/relationships/image" Target="../media/image2.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37.png"/><Relationship Id="rId4" Type="http://schemas.openxmlformats.org/officeDocument/2006/relationships/image" Target="../media/image2.emf"/></Relationships>
</file>

<file path=ppt/slides/_rels/slide2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23.bin"/><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8.emf"/><Relationship Id="rId5" Type="http://schemas.openxmlformats.org/officeDocument/2006/relationships/image" Target="../media/image170.png"/><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emf"/></Relationships>
</file>

<file path=ppt/slides/_rels/slide3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oleObject" Target="../embeddings/oleObject25.bin"/><Relationship Id="rId7"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41.jpeg"/><Relationship Id="rId5" Type="http://schemas.openxmlformats.org/officeDocument/2006/relationships/image" Target="../media/image40.emf"/><Relationship Id="rId4" Type="http://schemas.openxmlformats.org/officeDocument/2006/relationships/image" Target="../media/image2.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2.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46.png"/><Relationship Id="rId4" Type="http://schemas.openxmlformats.org/officeDocument/2006/relationships/image" Target="../media/image2.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47.png"/><Relationship Id="rId4" Type="http://schemas.openxmlformats.org/officeDocument/2006/relationships/image" Target="../media/image2.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48.png"/><Relationship Id="rId4" Type="http://schemas.openxmlformats.org/officeDocument/2006/relationships/image" Target="../media/image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49.png"/><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50.png"/><Relationship Id="rId4" Type="http://schemas.openxmlformats.org/officeDocument/2006/relationships/image" Target="../media/image2.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2.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2.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2.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2.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3.png"/><Relationship Id="rId4" Type="http://schemas.openxmlformats.org/officeDocument/2006/relationships/image" Target="../media/image2.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54.emf"/><Relationship Id="rId4" Type="http://schemas.openxmlformats.org/officeDocument/2006/relationships/image" Target="../media/image2.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2.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6.emf"/><Relationship Id="rId4" Type="http://schemas.openxmlformats.org/officeDocument/2006/relationships/image" Target="../media/image2.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4.bin"/><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image" Target="../media/image2.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64.png"/><Relationship Id="rId4" Type="http://schemas.openxmlformats.org/officeDocument/2006/relationships/image" Target="../media/image2.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65.png"/><Relationship Id="rId4" Type="http://schemas.openxmlformats.org/officeDocument/2006/relationships/image" Target="../media/image2.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66.png"/><Relationship Id="rId4" Type="http://schemas.openxmlformats.org/officeDocument/2006/relationships/image" Target="../media/image2.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67.png"/><Relationship Id="rId4" Type="http://schemas.openxmlformats.org/officeDocument/2006/relationships/image" Target="../media/image2.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51.xml"/><Relationship Id="rId5" Type="http://schemas.openxmlformats.org/officeDocument/2006/relationships/image" Target="../media/image68.png"/><Relationship Id="rId4" Type="http://schemas.openxmlformats.org/officeDocument/2006/relationships/image" Target="../media/image2.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image" Target="../media/image69.png"/><Relationship Id="rId4" Type="http://schemas.openxmlformats.org/officeDocument/2006/relationships/image" Target="../media/image2.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53.xml"/><Relationship Id="rId5" Type="http://schemas.openxmlformats.org/officeDocument/2006/relationships/image" Target="../media/image70.png"/><Relationship Id="rId4" Type="http://schemas.openxmlformats.org/officeDocument/2006/relationships/image" Target="../media/image2.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7.emf"/><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2.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56.xml"/><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8.png"/><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29/05/2024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10</a:t>
            </a:fld>
            <a:endParaRPr lang="es-PE"/>
          </a:p>
        </p:txBody>
      </p:sp>
      <p:sp>
        <p:nvSpPr>
          <p:cNvPr id="8" name="CuadroTexto 7">
            <a:extLst>
              <a:ext uri="{FF2B5EF4-FFF2-40B4-BE49-F238E27FC236}">
                <a16:creationId xmlns:a16="http://schemas.microsoft.com/office/drawing/2014/main" id="{6589173A-C10D-43FF-99CE-5EE1EC8BB22E}"/>
              </a:ext>
            </a:extLst>
          </p:cNvPr>
          <p:cNvSpPr txBox="1"/>
          <p:nvPr/>
        </p:nvSpPr>
        <p:spPr>
          <a:xfrm>
            <a:off x="392451" y="874088"/>
            <a:ext cx="7649579" cy="5909310"/>
          </a:xfrm>
          <a:prstGeom prst="rect">
            <a:avLst/>
          </a:prstGeom>
          <a:noFill/>
        </p:spPr>
        <p:txBody>
          <a:bodyPr wrap="square">
            <a:spAutoFit/>
          </a:bodyPr>
          <a:lstStyle/>
          <a:p>
            <a:pPr algn="just"/>
            <a:r>
              <a:rPr lang="es-ES" dirty="0"/>
              <a:t>Impactos del proceso de perforación: La perforación de roca puede tener varios impactos, incluyendo:</a:t>
            </a:r>
          </a:p>
          <a:p>
            <a:pPr algn="just"/>
            <a:r>
              <a:rPr lang="es-ES" b="1" dirty="0"/>
              <a:t>Costo</a:t>
            </a:r>
            <a:r>
              <a:rPr lang="es-ES" dirty="0"/>
              <a:t>: El proceso de perforación, especialmente en rocas más duras, puede ser costoso debido al desgaste de las brocas y al consumo de energía.</a:t>
            </a:r>
          </a:p>
          <a:p>
            <a:pPr algn="just"/>
            <a:endParaRPr lang="es-ES" dirty="0"/>
          </a:p>
          <a:p>
            <a:pPr algn="just"/>
            <a:r>
              <a:rPr lang="es-ES" b="1" dirty="0"/>
              <a:t>Extracción de minerales</a:t>
            </a:r>
            <a:r>
              <a:rPr lang="es-ES" dirty="0"/>
              <a:t>: En la minería, la perforación es uno de los primeros pasos para la extracción de minerales valiosos. La eficiencia y precisión de la perforación afectan directamente la productividad y rentabilidad de la operación.</a:t>
            </a:r>
          </a:p>
          <a:p>
            <a:pPr algn="just"/>
            <a:endParaRPr lang="es-ES" dirty="0"/>
          </a:p>
          <a:p>
            <a:pPr algn="just"/>
            <a:r>
              <a:rPr lang="es-ES" b="1" dirty="0"/>
              <a:t>Estabilidad del terreno</a:t>
            </a:r>
            <a:r>
              <a:rPr lang="es-ES" dirty="0"/>
              <a:t>: Una perforación adecuada es importante para garantizar la estabilidad del terreno, especialmente en proyectos de construcción. Agujeros de perforación mal ejecutados pueden comprometer la integridad de las estructuras y causar inestabilidad.</a:t>
            </a:r>
          </a:p>
          <a:p>
            <a:pPr algn="just"/>
            <a:endParaRPr lang="es-ES" dirty="0"/>
          </a:p>
          <a:p>
            <a:pPr algn="just"/>
            <a:r>
              <a:rPr lang="es-ES" dirty="0"/>
              <a:t>La selección adecuada de los parámetros de perforación, como el tamaño de la malla, el diámetro y la profundidad, es esencial para garantizar la eficiencia y el éxito de la operación de perforación. Es importante tener en cuenta las características geológicas, los objetivos del proyecto y los impactos ambientales y de seguridad al determinar estos parámetros.</a:t>
            </a:r>
          </a:p>
          <a:p>
            <a:pPr algn="just"/>
            <a:r>
              <a:rPr lang="es-ES" dirty="0"/>
              <a:t> </a:t>
            </a:r>
          </a:p>
        </p:txBody>
      </p:sp>
      <p:pic>
        <p:nvPicPr>
          <p:cNvPr id="4" name="Imagen 3">
            <a:extLst>
              <a:ext uri="{FF2B5EF4-FFF2-40B4-BE49-F238E27FC236}">
                <a16:creationId xmlns:a16="http://schemas.microsoft.com/office/drawing/2014/main" id="{E65FF624-A49A-D09F-2EFB-B616A4162EB2}"/>
              </a:ext>
            </a:extLst>
          </p:cNvPr>
          <p:cNvPicPr>
            <a:picLocks noChangeAspect="1"/>
          </p:cNvPicPr>
          <p:nvPr/>
        </p:nvPicPr>
        <p:blipFill>
          <a:blip r:embed="rId5"/>
          <a:stretch>
            <a:fillRect/>
          </a:stretch>
        </p:blipFill>
        <p:spPr>
          <a:xfrm>
            <a:off x="8194051" y="1711569"/>
            <a:ext cx="3928933" cy="3387969"/>
          </a:xfrm>
          <a:prstGeom prst="rect">
            <a:avLst/>
          </a:prstGeom>
        </p:spPr>
      </p:pic>
    </p:spTree>
    <p:extLst>
      <p:ext uri="{BB962C8B-B14F-4D97-AF65-F5344CB8AC3E}">
        <p14:creationId xmlns:p14="http://schemas.microsoft.com/office/powerpoint/2010/main" val="456190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29/05/2024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11</a:t>
            </a:fld>
            <a:endParaRPr lang="es-PE"/>
          </a:p>
        </p:txBody>
      </p:sp>
      <p:pic>
        <p:nvPicPr>
          <p:cNvPr id="9" name="Imagen 8">
            <a:extLst>
              <a:ext uri="{FF2B5EF4-FFF2-40B4-BE49-F238E27FC236}">
                <a16:creationId xmlns:a16="http://schemas.microsoft.com/office/drawing/2014/main" id="{F9B9CA46-02FE-0BE1-C8C2-7381A9A178E5}"/>
              </a:ext>
            </a:extLst>
          </p:cNvPr>
          <p:cNvPicPr>
            <a:picLocks noChangeAspect="1"/>
          </p:cNvPicPr>
          <p:nvPr/>
        </p:nvPicPr>
        <p:blipFill rotWithShape="1">
          <a:blip r:embed="rId5"/>
          <a:srcRect l="36539" t="27522" r="16987" b="25779"/>
          <a:stretch/>
        </p:blipFill>
        <p:spPr>
          <a:xfrm>
            <a:off x="2426677" y="1890997"/>
            <a:ext cx="6775938" cy="4255477"/>
          </a:xfrm>
          <a:prstGeom prst="rect">
            <a:avLst/>
          </a:prstGeom>
        </p:spPr>
      </p:pic>
      <p:sp>
        <p:nvSpPr>
          <p:cNvPr id="10" name="CuadroTexto 9">
            <a:extLst>
              <a:ext uri="{FF2B5EF4-FFF2-40B4-BE49-F238E27FC236}">
                <a16:creationId xmlns:a16="http://schemas.microsoft.com/office/drawing/2014/main" id="{F54AC3E5-6D70-7BF8-ED58-A6B29782028B}"/>
              </a:ext>
            </a:extLst>
          </p:cNvPr>
          <p:cNvSpPr txBox="1"/>
          <p:nvPr/>
        </p:nvSpPr>
        <p:spPr>
          <a:xfrm>
            <a:off x="2842846" y="1496455"/>
            <a:ext cx="5943600" cy="369332"/>
          </a:xfrm>
          <a:prstGeom prst="rect">
            <a:avLst/>
          </a:prstGeom>
          <a:noFill/>
        </p:spPr>
        <p:txBody>
          <a:bodyPr wrap="square" rtlCol="0">
            <a:spAutoFit/>
          </a:bodyPr>
          <a:lstStyle/>
          <a:p>
            <a:r>
              <a:rPr lang="es-CL" dirty="0"/>
              <a:t>Áreas Integrales del proceso de diseño de Perforación </a:t>
            </a:r>
          </a:p>
        </p:txBody>
      </p:sp>
    </p:spTree>
    <p:extLst>
      <p:ext uri="{BB962C8B-B14F-4D97-AF65-F5344CB8AC3E}">
        <p14:creationId xmlns:p14="http://schemas.microsoft.com/office/powerpoint/2010/main" val="383193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8CC002D-4AB1-473A-9A76-86BE49C9550C}"/>
              </a:ext>
            </a:extLst>
          </p:cNvPr>
          <p:cNvSpPr>
            <a:spLocks noGrp="1"/>
          </p:cNvSpPr>
          <p:nvPr>
            <p:ph type="dt" sz="half" idx="10"/>
          </p:nvPr>
        </p:nvSpPr>
        <p:spPr/>
        <p:txBody>
          <a:bodyPr/>
          <a:lstStyle/>
          <a:p>
            <a:fld id="{CE06DBF7-654A-47AB-A930-09465004FF49}" type="datetime1">
              <a:rPr lang="es-PE" smtClean="0"/>
              <a:t>29/05/2024</a:t>
            </a:fld>
            <a:endParaRPr lang="es-PE"/>
          </a:p>
        </p:txBody>
      </p:sp>
      <p:sp>
        <p:nvSpPr>
          <p:cNvPr id="19459" name="6 Marcador de número de diapositiva">
            <a:extLst>
              <a:ext uri="{FF2B5EF4-FFF2-40B4-BE49-F238E27FC236}">
                <a16:creationId xmlns:a16="http://schemas.microsoft.com/office/drawing/2014/main" id="{19296ADF-23D7-4568-9458-1283AAF578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F457355-630E-4574-8443-FAE721DE9958}" type="slidenum">
              <a:rPr lang="en-US" altLang="es-PE" sz="1400">
                <a:solidFill>
                  <a:schemeClr val="bg1"/>
                </a:solidFill>
                <a:latin typeface="Times New Roman" panose="02020603050405020304" pitchFamily="18" charset="0"/>
              </a:rPr>
              <a:pPr eaLnBrk="1" hangingPunct="1"/>
              <a:t>12</a:t>
            </a:fld>
            <a:endParaRPr lang="en-US" altLang="es-PE" sz="1400">
              <a:solidFill>
                <a:schemeClr val="bg1"/>
              </a:solidFill>
              <a:latin typeface="Times New Roman" panose="02020603050405020304" pitchFamily="18" charset="0"/>
            </a:endParaRPr>
          </a:p>
        </p:txBody>
      </p:sp>
      <p:sp>
        <p:nvSpPr>
          <p:cNvPr id="19460" name="Text Box 4">
            <a:extLst>
              <a:ext uri="{FF2B5EF4-FFF2-40B4-BE49-F238E27FC236}">
                <a16:creationId xmlns:a16="http://schemas.microsoft.com/office/drawing/2014/main" id="{4AA7299D-4B4A-436A-95A5-0AAA232F2A10}"/>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pic>
        <p:nvPicPr>
          <p:cNvPr id="4" name="Imagen 3">
            <a:extLst>
              <a:ext uri="{FF2B5EF4-FFF2-40B4-BE49-F238E27FC236}">
                <a16:creationId xmlns:a16="http://schemas.microsoft.com/office/drawing/2014/main" id="{0ECB06D7-8F4C-EFE7-668E-59580B4B8D03}"/>
              </a:ext>
            </a:extLst>
          </p:cNvPr>
          <p:cNvPicPr>
            <a:picLocks noChangeAspect="1"/>
          </p:cNvPicPr>
          <p:nvPr/>
        </p:nvPicPr>
        <p:blipFill rotWithShape="1">
          <a:blip r:embed="rId2"/>
          <a:srcRect l="8785" t="26978" r="7300" b="9766"/>
          <a:stretch/>
        </p:blipFill>
        <p:spPr>
          <a:xfrm>
            <a:off x="547776" y="1265289"/>
            <a:ext cx="10806024" cy="5091061"/>
          </a:xfrm>
          <a:prstGeom prst="rect">
            <a:avLst/>
          </a:prstGeom>
        </p:spPr>
      </p:pic>
    </p:spTree>
    <p:extLst>
      <p:ext uri="{BB962C8B-B14F-4D97-AF65-F5344CB8AC3E}">
        <p14:creationId xmlns:p14="http://schemas.microsoft.com/office/powerpoint/2010/main" val="75014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8CC002D-4AB1-473A-9A76-86BE49C9550C}"/>
              </a:ext>
            </a:extLst>
          </p:cNvPr>
          <p:cNvSpPr>
            <a:spLocks noGrp="1"/>
          </p:cNvSpPr>
          <p:nvPr>
            <p:ph type="dt" sz="half" idx="10"/>
          </p:nvPr>
        </p:nvSpPr>
        <p:spPr/>
        <p:txBody>
          <a:bodyPr/>
          <a:lstStyle/>
          <a:p>
            <a:fld id="{CE06DBF7-654A-47AB-A930-09465004FF49}" type="datetime1">
              <a:rPr lang="es-PE" smtClean="0"/>
              <a:t>29/05/2024</a:t>
            </a:fld>
            <a:endParaRPr lang="es-PE"/>
          </a:p>
        </p:txBody>
      </p:sp>
      <p:sp>
        <p:nvSpPr>
          <p:cNvPr id="19459" name="6 Marcador de número de diapositiva">
            <a:extLst>
              <a:ext uri="{FF2B5EF4-FFF2-40B4-BE49-F238E27FC236}">
                <a16:creationId xmlns:a16="http://schemas.microsoft.com/office/drawing/2014/main" id="{19296ADF-23D7-4568-9458-1283AAF578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F457355-630E-4574-8443-FAE721DE9958}" type="slidenum">
              <a:rPr lang="en-US" altLang="es-PE" sz="1400">
                <a:solidFill>
                  <a:schemeClr val="bg1"/>
                </a:solidFill>
                <a:latin typeface="Times New Roman" panose="02020603050405020304" pitchFamily="18" charset="0"/>
              </a:rPr>
              <a:pPr eaLnBrk="1" hangingPunct="1"/>
              <a:t>13</a:t>
            </a:fld>
            <a:endParaRPr lang="en-US" altLang="es-PE" sz="1400">
              <a:solidFill>
                <a:schemeClr val="bg1"/>
              </a:solidFill>
              <a:latin typeface="Times New Roman" panose="02020603050405020304" pitchFamily="18" charset="0"/>
            </a:endParaRPr>
          </a:p>
        </p:txBody>
      </p:sp>
      <p:sp>
        <p:nvSpPr>
          <p:cNvPr id="19460" name="Text Box 4">
            <a:extLst>
              <a:ext uri="{FF2B5EF4-FFF2-40B4-BE49-F238E27FC236}">
                <a16:creationId xmlns:a16="http://schemas.microsoft.com/office/drawing/2014/main" id="{4AA7299D-4B4A-436A-95A5-0AAA232F2A10}"/>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
        <p:nvSpPr>
          <p:cNvPr id="5" name="CuadroTexto 4">
            <a:extLst>
              <a:ext uri="{FF2B5EF4-FFF2-40B4-BE49-F238E27FC236}">
                <a16:creationId xmlns:a16="http://schemas.microsoft.com/office/drawing/2014/main" id="{22D45C0B-91C0-6BB6-A00A-15D1B06B5C14}"/>
              </a:ext>
            </a:extLst>
          </p:cNvPr>
          <p:cNvSpPr txBox="1"/>
          <p:nvPr/>
        </p:nvSpPr>
        <p:spPr>
          <a:xfrm>
            <a:off x="533400" y="1128543"/>
            <a:ext cx="6096000" cy="2031325"/>
          </a:xfrm>
          <a:prstGeom prst="rect">
            <a:avLst/>
          </a:prstGeom>
          <a:noFill/>
        </p:spPr>
        <p:txBody>
          <a:bodyPr wrap="square">
            <a:spAutoFit/>
          </a:bodyPr>
          <a:lstStyle/>
          <a:p>
            <a:r>
              <a:rPr lang="es-ES" b="0" i="0" dirty="0">
                <a:effectLst/>
                <a:latin typeface="-apple-system"/>
              </a:rPr>
              <a:t>La selección y optimización de equipos de perforación en la minería superficial es un proceso crucial que impacta directamente en la eficiencia, seguridad y rentabilidad de la operación </a:t>
            </a:r>
            <a:r>
              <a:rPr lang="es-ES" dirty="0">
                <a:latin typeface="-apple-system"/>
              </a:rPr>
              <a:t>y debe evaluar </a:t>
            </a:r>
            <a:r>
              <a:rPr lang="es-ES" b="0" i="0" dirty="0">
                <a:effectLst/>
                <a:latin typeface="-apple-system"/>
              </a:rPr>
              <a:t> los diversos aspectos a considerar en la selección y uso de equipos de perforación para diferentes escalas de operación: pequeña, mediana y gran escala.</a:t>
            </a:r>
          </a:p>
          <a:p>
            <a:endParaRPr lang="es-CL" dirty="0"/>
          </a:p>
        </p:txBody>
      </p:sp>
      <p:sp>
        <p:nvSpPr>
          <p:cNvPr id="7" name="CuadroTexto 6">
            <a:extLst>
              <a:ext uri="{FF2B5EF4-FFF2-40B4-BE49-F238E27FC236}">
                <a16:creationId xmlns:a16="http://schemas.microsoft.com/office/drawing/2014/main" id="{7F17C48D-544F-5B9B-55F2-C1A7C3F7E11D}"/>
              </a:ext>
            </a:extLst>
          </p:cNvPr>
          <p:cNvSpPr txBox="1"/>
          <p:nvPr/>
        </p:nvSpPr>
        <p:spPr>
          <a:xfrm>
            <a:off x="533400" y="2918101"/>
            <a:ext cx="6096000" cy="3416320"/>
          </a:xfrm>
          <a:prstGeom prst="rect">
            <a:avLst/>
          </a:prstGeom>
          <a:noFill/>
        </p:spPr>
        <p:txBody>
          <a:bodyPr wrap="square">
            <a:spAutoFit/>
          </a:bodyPr>
          <a:lstStyle/>
          <a:p>
            <a:pPr algn="l" fontAlgn="auto"/>
            <a:r>
              <a:rPr lang="es-ES" b="1" i="0" dirty="0">
                <a:effectLst/>
                <a:latin typeface="var(--artdeco-reset-typography-font-family-sans)"/>
              </a:rPr>
              <a:t>Equipos de Perforación para Minería Superficial a Pequeña Escala</a:t>
            </a:r>
            <a:endParaRPr lang="es-ES" b="0" i="0" dirty="0">
              <a:effectLst/>
              <a:latin typeface="-apple-system"/>
            </a:endParaRPr>
          </a:p>
          <a:p>
            <a:pPr fontAlgn="auto">
              <a:buFont typeface="Arial" panose="020B0604020202020204" pitchFamily="34" charset="0"/>
              <a:buChar char="•"/>
            </a:pPr>
            <a:r>
              <a:rPr lang="es-ES" b="1" dirty="0">
                <a:effectLst/>
                <a:latin typeface="var(--artdeco-reset-typography-font-family-sans)"/>
              </a:rPr>
              <a:t>Perforadoras portátiles:</a:t>
            </a:r>
            <a:r>
              <a:rPr lang="es-ES" dirty="0">
                <a:effectLst/>
                <a:latin typeface="var(--artdeco-reset-typography-font-family-sans)"/>
              </a:rPr>
              <a:t> </a:t>
            </a:r>
            <a:r>
              <a:rPr lang="es-ES" b="1" dirty="0">
                <a:effectLst/>
                <a:latin typeface="var(--artdeco-reset-typography-font-family-sans)"/>
              </a:rPr>
              <a:t>Martillos neumáticos:</a:t>
            </a:r>
            <a:r>
              <a:rPr lang="es-ES" dirty="0">
                <a:effectLst/>
                <a:latin typeface="var(--artdeco-reset-typography-font-family-sans)"/>
              </a:rPr>
              <a:t> Livianos, versátiles y económicos para diámetros pequeños (hasta 115 mm). </a:t>
            </a:r>
          </a:p>
          <a:p>
            <a:pPr fontAlgn="auto">
              <a:buFont typeface="Arial" panose="020B0604020202020204" pitchFamily="34" charset="0"/>
              <a:buChar char="•"/>
            </a:pPr>
            <a:r>
              <a:rPr lang="es-ES" b="1" dirty="0">
                <a:effectLst/>
                <a:latin typeface="var(--artdeco-reset-typography-font-family-sans)"/>
              </a:rPr>
              <a:t>Perforadoras hidráulicas:</a:t>
            </a:r>
            <a:r>
              <a:rPr lang="es-ES" dirty="0">
                <a:effectLst/>
                <a:latin typeface="var(--artdeco-reset-typography-font-family-sans)"/>
              </a:rPr>
              <a:t> Mayor potencia y torque para diámetros mayores (hasta 200 mm).</a:t>
            </a:r>
          </a:p>
          <a:p>
            <a:pPr fontAlgn="auto">
              <a:buFont typeface="Arial" panose="020B0604020202020204" pitchFamily="34" charset="0"/>
              <a:buChar char="•"/>
            </a:pPr>
            <a:r>
              <a:rPr lang="es-ES" b="1" dirty="0">
                <a:effectLst/>
                <a:latin typeface="var(--artdeco-reset-typography-font-family-sans)"/>
              </a:rPr>
              <a:t>Equipos multifuncionales:</a:t>
            </a:r>
            <a:r>
              <a:rPr lang="es-ES" dirty="0">
                <a:effectLst/>
                <a:latin typeface="var(--artdeco-reset-typography-font-family-sans)"/>
              </a:rPr>
              <a:t> </a:t>
            </a:r>
            <a:r>
              <a:rPr lang="es-ES" b="1" dirty="0">
                <a:effectLst/>
                <a:latin typeface="var(--artdeco-reset-typography-font-family-sans)"/>
              </a:rPr>
              <a:t>Tractores con martillo neumático:</a:t>
            </a:r>
            <a:r>
              <a:rPr lang="es-ES" dirty="0">
                <a:effectLst/>
                <a:latin typeface="var(--artdeco-reset-typography-font-family-sans)"/>
              </a:rPr>
              <a:t> Combinan perforación con otras tareas como excavación y carga. </a:t>
            </a:r>
          </a:p>
          <a:p>
            <a:pPr fontAlgn="auto">
              <a:buFont typeface="Arial" panose="020B0604020202020204" pitchFamily="34" charset="0"/>
              <a:buChar char="•"/>
            </a:pPr>
            <a:r>
              <a:rPr lang="es-ES" b="1" dirty="0" err="1">
                <a:effectLst/>
                <a:latin typeface="var(--artdeco-reset-typography-font-family-sans)"/>
              </a:rPr>
              <a:t>Skidders</a:t>
            </a:r>
            <a:r>
              <a:rPr lang="es-ES" b="1" dirty="0">
                <a:effectLst/>
                <a:latin typeface="var(--artdeco-reset-typography-font-family-sans)"/>
              </a:rPr>
              <a:t> con perforadora:</a:t>
            </a:r>
            <a:r>
              <a:rPr lang="es-ES" dirty="0">
                <a:effectLst/>
                <a:latin typeface="var(--artdeco-reset-typography-font-family-sans)"/>
              </a:rPr>
              <a:t> Versátiles para terrenos difíciles y acceso limitado.</a:t>
            </a:r>
          </a:p>
        </p:txBody>
      </p:sp>
      <p:pic>
        <p:nvPicPr>
          <p:cNvPr id="9" name="Imagen 8">
            <a:extLst>
              <a:ext uri="{FF2B5EF4-FFF2-40B4-BE49-F238E27FC236}">
                <a16:creationId xmlns:a16="http://schemas.microsoft.com/office/drawing/2014/main" id="{06F3609B-3D5D-644E-891A-2DD35401E4A6}"/>
              </a:ext>
            </a:extLst>
          </p:cNvPr>
          <p:cNvPicPr>
            <a:picLocks noChangeAspect="1"/>
          </p:cNvPicPr>
          <p:nvPr/>
        </p:nvPicPr>
        <p:blipFill rotWithShape="1">
          <a:blip r:embed="rId2"/>
          <a:srcRect l="4289" t="23359" r="29318" b="13177"/>
          <a:stretch/>
        </p:blipFill>
        <p:spPr>
          <a:xfrm>
            <a:off x="6963720" y="2211572"/>
            <a:ext cx="4694880" cy="3253563"/>
          </a:xfrm>
          <a:prstGeom prst="rect">
            <a:avLst/>
          </a:prstGeom>
        </p:spPr>
      </p:pic>
    </p:spTree>
    <p:extLst>
      <p:ext uri="{BB962C8B-B14F-4D97-AF65-F5344CB8AC3E}">
        <p14:creationId xmlns:p14="http://schemas.microsoft.com/office/powerpoint/2010/main" val="208846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8CC002D-4AB1-473A-9A76-86BE49C9550C}"/>
              </a:ext>
            </a:extLst>
          </p:cNvPr>
          <p:cNvSpPr>
            <a:spLocks noGrp="1"/>
          </p:cNvSpPr>
          <p:nvPr>
            <p:ph type="dt" sz="half" idx="10"/>
          </p:nvPr>
        </p:nvSpPr>
        <p:spPr/>
        <p:txBody>
          <a:bodyPr/>
          <a:lstStyle/>
          <a:p>
            <a:fld id="{CE06DBF7-654A-47AB-A930-09465004FF49}" type="datetime1">
              <a:rPr lang="es-PE" smtClean="0"/>
              <a:t>29/05/2024</a:t>
            </a:fld>
            <a:endParaRPr lang="es-PE"/>
          </a:p>
        </p:txBody>
      </p:sp>
      <p:sp>
        <p:nvSpPr>
          <p:cNvPr id="19459" name="6 Marcador de número de diapositiva">
            <a:extLst>
              <a:ext uri="{FF2B5EF4-FFF2-40B4-BE49-F238E27FC236}">
                <a16:creationId xmlns:a16="http://schemas.microsoft.com/office/drawing/2014/main" id="{19296ADF-23D7-4568-9458-1283AAF578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F457355-630E-4574-8443-FAE721DE9958}" type="slidenum">
              <a:rPr lang="en-US" altLang="es-PE" sz="1400">
                <a:solidFill>
                  <a:schemeClr val="bg1"/>
                </a:solidFill>
                <a:latin typeface="Times New Roman" panose="02020603050405020304" pitchFamily="18" charset="0"/>
              </a:rPr>
              <a:pPr eaLnBrk="1" hangingPunct="1"/>
              <a:t>14</a:t>
            </a:fld>
            <a:endParaRPr lang="en-US" altLang="es-PE" sz="1400">
              <a:solidFill>
                <a:schemeClr val="bg1"/>
              </a:solidFill>
              <a:latin typeface="Times New Roman" panose="02020603050405020304" pitchFamily="18" charset="0"/>
            </a:endParaRPr>
          </a:p>
        </p:txBody>
      </p:sp>
      <p:sp>
        <p:nvSpPr>
          <p:cNvPr id="19460" name="Text Box 4">
            <a:extLst>
              <a:ext uri="{FF2B5EF4-FFF2-40B4-BE49-F238E27FC236}">
                <a16:creationId xmlns:a16="http://schemas.microsoft.com/office/drawing/2014/main" id="{4AA7299D-4B4A-436A-95A5-0AAA232F2A10}"/>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
        <p:nvSpPr>
          <p:cNvPr id="4" name="CuadroTexto 3">
            <a:extLst>
              <a:ext uri="{FF2B5EF4-FFF2-40B4-BE49-F238E27FC236}">
                <a16:creationId xmlns:a16="http://schemas.microsoft.com/office/drawing/2014/main" id="{04862848-3A19-2992-DF7A-7F145CDC2F5F}"/>
              </a:ext>
            </a:extLst>
          </p:cNvPr>
          <p:cNvSpPr txBox="1"/>
          <p:nvPr/>
        </p:nvSpPr>
        <p:spPr>
          <a:xfrm>
            <a:off x="791308" y="1546766"/>
            <a:ext cx="6096000" cy="4247317"/>
          </a:xfrm>
          <a:prstGeom prst="rect">
            <a:avLst/>
          </a:prstGeom>
          <a:noFill/>
        </p:spPr>
        <p:txBody>
          <a:bodyPr wrap="square">
            <a:spAutoFit/>
          </a:bodyPr>
          <a:lstStyle/>
          <a:p>
            <a:pPr algn="l" fontAlgn="auto"/>
            <a:r>
              <a:rPr lang="es-ES" b="1" i="0" dirty="0">
                <a:effectLst/>
                <a:latin typeface="var(--artdeco-reset-typography-font-family-sans)"/>
              </a:rPr>
              <a:t>Equipos de Perforación para Minería Superficial a Mediana Escala</a:t>
            </a:r>
          </a:p>
          <a:p>
            <a:pPr algn="l" fontAlgn="auto"/>
            <a:endParaRPr lang="es-ES" b="0" i="0" dirty="0">
              <a:effectLst/>
              <a:latin typeface="-apple-system"/>
            </a:endParaRPr>
          </a:p>
          <a:p>
            <a:pPr fontAlgn="auto">
              <a:buFont typeface="Arial" panose="020B0604020202020204" pitchFamily="34" charset="0"/>
              <a:buChar char="•"/>
            </a:pPr>
            <a:r>
              <a:rPr lang="es-ES" b="1" dirty="0">
                <a:effectLst/>
                <a:latin typeface="var(--artdeco-reset-typography-font-family-sans)"/>
              </a:rPr>
              <a:t>Perforadoras </a:t>
            </a:r>
            <a:r>
              <a:rPr lang="es-ES" b="1" dirty="0" err="1">
                <a:effectLst/>
                <a:latin typeface="var(--artdeco-reset-typography-font-family-sans)"/>
              </a:rPr>
              <a:t>wagon</a:t>
            </a:r>
            <a:r>
              <a:rPr lang="es-ES" b="1" dirty="0">
                <a:effectLst/>
                <a:latin typeface="var(--artdeco-reset-typography-font-family-sans)"/>
              </a:rPr>
              <a:t>:</a:t>
            </a:r>
            <a:r>
              <a:rPr lang="es-ES" dirty="0">
                <a:effectLst/>
                <a:latin typeface="var(--artdeco-reset-typography-font-family-sans)"/>
              </a:rPr>
              <a:t> </a:t>
            </a:r>
            <a:r>
              <a:rPr lang="es-ES" b="1" dirty="0">
                <a:effectLst/>
                <a:latin typeface="var(--artdeco-reset-typography-font-family-sans)"/>
              </a:rPr>
              <a:t>Autopropulsadas:</a:t>
            </a:r>
            <a:r>
              <a:rPr lang="es-ES" dirty="0">
                <a:effectLst/>
                <a:latin typeface="var(--artdeco-reset-typography-font-family-sans)"/>
              </a:rPr>
              <a:t> Mayor movilidad y flexibilidad en la operación. </a:t>
            </a:r>
            <a:r>
              <a:rPr lang="es-ES" b="1" dirty="0">
                <a:effectLst/>
                <a:latin typeface="var(--artdeco-reset-typography-font-family-sans)"/>
              </a:rPr>
              <a:t>Capacidad de rotación:</a:t>
            </a:r>
            <a:r>
              <a:rPr lang="es-ES" dirty="0">
                <a:effectLst/>
                <a:latin typeface="var(--artdeco-reset-typography-font-family-sans)"/>
              </a:rPr>
              <a:t> Permite perforación vertical e inclinada. </a:t>
            </a:r>
            <a:r>
              <a:rPr lang="es-ES" b="1" dirty="0">
                <a:effectLst/>
                <a:latin typeface="var(--artdeco-reset-typography-font-family-sans)"/>
              </a:rPr>
              <a:t>Mayor potencia y capacidad de perforación:</a:t>
            </a:r>
            <a:r>
              <a:rPr lang="es-ES" dirty="0">
                <a:effectLst/>
                <a:latin typeface="var(--artdeco-reset-typography-font-family-sans)"/>
              </a:rPr>
              <a:t> Diámetros hasta 450 </a:t>
            </a:r>
            <a:r>
              <a:rPr lang="es-ES" dirty="0" err="1">
                <a:effectLst/>
                <a:latin typeface="var(--artdeco-reset-typography-font-family-sans)"/>
              </a:rPr>
              <a:t>mm.</a:t>
            </a:r>
            <a:endParaRPr lang="es-ES" dirty="0">
              <a:effectLst/>
              <a:latin typeface="var(--artdeco-reset-typography-font-family-sans)"/>
            </a:endParaRPr>
          </a:p>
          <a:p>
            <a:pPr fontAlgn="auto">
              <a:buFont typeface="Arial" panose="020B0604020202020204" pitchFamily="34" charset="0"/>
              <a:buChar char="•"/>
            </a:pPr>
            <a:endParaRPr lang="es-ES" dirty="0">
              <a:effectLst/>
              <a:latin typeface="var(--artdeco-reset-typography-font-family-sans)"/>
            </a:endParaRPr>
          </a:p>
          <a:p>
            <a:pPr algn="l" fontAlgn="auto"/>
            <a:r>
              <a:rPr lang="es-ES" b="1" i="0" dirty="0">
                <a:effectLst/>
                <a:latin typeface="var(--artdeco-reset-typography-font-family-sans)"/>
              </a:rPr>
              <a:t>Equipos de Perforación para Minería Superficial a Gran Escala</a:t>
            </a:r>
          </a:p>
          <a:p>
            <a:pPr algn="l" fontAlgn="auto"/>
            <a:endParaRPr lang="es-ES" b="0" i="0" dirty="0">
              <a:effectLst/>
              <a:latin typeface="-apple-system"/>
            </a:endParaRPr>
          </a:p>
          <a:p>
            <a:pPr fontAlgn="auto">
              <a:buFont typeface="Arial" panose="020B0604020202020204" pitchFamily="34" charset="0"/>
              <a:buChar char="•"/>
            </a:pPr>
            <a:r>
              <a:rPr lang="es-ES" b="1" dirty="0">
                <a:effectLst/>
                <a:latin typeface="var(--artdeco-reset-typography-font-family-sans)"/>
              </a:rPr>
              <a:t>Perforadoras rotativas de gran diámetro:</a:t>
            </a:r>
            <a:r>
              <a:rPr lang="es-ES" dirty="0">
                <a:effectLst/>
                <a:latin typeface="var(--artdeco-reset-typography-font-family-sans)"/>
              </a:rPr>
              <a:t> </a:t>
            </a:r>
            <a:r>
              <a:rPr lang="es-ES" b="1" dirty="0">
                <a:effectLst/>
                <a:latin typeface="var(--artdeco-reset-typography-font-family-sans)"/>
              </a:rPr>
              <a:t>Capacidad de perforación:</a:t>
            </a:r>
            <a:r>
              <a:rPr lang="es-ES" dirty="0">
                <a:effectLst/>
                <a:latin typeface="var(--artdeco-reset-typography-font-family-sans)"/>
              </a:rPr>
              <a:t> Diámetros superiores a 450 </a:t>
            </a:r>
            <a:r>
              <a:rPr lang="es-ES" dirty="0" err="1">
                <a:effectLst/>
                <a:latin typeface="var(--artdeco-reset-typography-font-family-sans)"/>
              </a:rPr>
              <a:t>mm.</a:t>
            </a:r>
            <a:r>
              <a:rPr lang="es-ES" dirty="0">
                <a:effectLst/>
                <a:latin typeface="var(--artdeco-reset-typography-font-family-sans)"/>
              </a:rPr>
              <a:t> </a:t>
            </a:r>
            <a:r>
              <a:rPr lang="es-ES" b="1" dirty="0">
                <a:effectLst/>
                <a:latin typeface="var(--artdeco-reset-typography-font-family-sans)"/>
              </a:rPr>
              <a:t>Alta potencia y torque:</a:t>
            </a:r>
            <a:r>
              <a:rPr lang="es-ES" dirty="0">
                <a:effectLst/>
                <a:latin typeface="var(--artdeco-reset-typography-font-family-sans)"/>
              </a:rPr>
              <a:t> Para perforar en roca dura y condiciones difíciles. </a:t>
            </a:r>
            <a:r>
              <a:rPr lang="es-ES" b="1" dirty="0">
                <a:effectLst/>
                <a:latin typeface="var(--artdeco-reset-typography-font-family-sans)"/>
              </a:rPr>
              <a:t>Sistemas de automatización:</a:t>
            </a:r>
            <a:r>
              <a:rPr lang="es-ES" dirty="0">
                <a:effectLst/>
                <a:latin typeface="var(--artdeco-reset-typography-font-family-sans)"/>
              </a:rPr>
              <a:t> Mayor precisión y eficiencia en la operación.</a:t>
            </a:r>
          </a:p>
        </p:txBody>
      </p:sp>
      <p:pic>
        <p:nvPicPr>
          <p:cNvPr id="6" name="Imagen 5">
            <a:extLst>
              <a:ext uri="{FF2B5EF4-FFF2-40B4-BE49-F238E27FC236}">
                <a16:creationId xmlns:a16="http://schemas.microsoft.com/office/drawing/2014/main" id="{9A038F0A-3DDC-D8C6-98B5-F15D5769C5F5}"/>
              </a:ext>
            </a:extLst>
          </p:cNvPr>
          <p:cNvPicPr>
            <a:picLocks noChangeAspect="1"/>
          </p:cNvPicPr>
          <p:nvPr/>
        </p:nvPicPr>
        <p:blipFill>
          <a:blip r:embed="rId2"/>
          <a:stretch>
            <a:fillRect/>
          </a:stretch>
        </p:blipFill>
        <p:spPr>
          <a:xfrm>
            <a:off x="7364819" y="1448028"/>
            <a:ext cx="4194980" cy="2359676"/>
          </a:xfrm>
          <a:prstGeom prst="rect">
            <a:avLst/>
          </a:prstGeom>
        </p:spPr>
      </p:pic>
      <p:pic>
        <p:nvPicPr>
          <p:cNvPr id="8" name="Imagen 7">
            <a:extLst>
              <a:ext uri="{FF2B5EF4-FFF2-40B4-BE49-F238E27FC236}">
                <a16:creationId xmlns:a16="http://schemas.microsoft.com/office/drawing/2014/main" id="{9C38D733-3390-297C-5141-EB42AD5EFDEA}"/>
              </a:ext>
            </a:extLst>
          </p:cNvPr>
          <p:cNvPicPr>
            <a:picLocks noChangeAspect="1"/>
          </p:cNvPicPr>
          <p:nvPr/>
        </p:nvPicPr>
        <p:blipFill>
          <a:blip r:embed="rId3"/>
          <a:stretch>
            <a:fillRect/>
          </a:stretch>
        </p:blipFill>
        <p:spPr>
          <a:xfrm>
            <a:off x="7364819" y="4052268"/>
            <a:ext cx="4194980" cy="2424643"/>
          </a:xfrm>
          <a:prstGeom prst="rect">
            <a:avLst/>
          </a:prstGeom>
        </p:spPr>
      </p:pic>
    </p:spTree>
    <p:extLst>
      <p:ext uri="{BB962C8B-B14F-4D97-AF65-F5344CB8AC3E}">
        <p14:creationId xmlns:p14="http://schemas.microsoft.com/office/powerpoint/2010/main" val="77855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8CC002D-4AB1-473A-9A76-86BE49C9550C}"/>
              </a:ext>
            </a:extLst>
          </p:cNvPr>
          <p:cNvSpPr>
            <a:spLocks noGrp="1"/>
          </p:cNvSpPr>
          <p:nvPr>
            <p:ph type="dt" sz="half" idx="10"/>
          </p:nvPr>
        </p:nvSpPr>
        <p:spPr/>
        <p:txBody>
          <a:bodyPr/>
          <a:lstStyle/>
          <a:p>
            <a:fld id="{CE06DBF7-654A-47AB-A930-09465004FF49}" type="datetime1">
              <a:rPr lang="es-PE" smtClean="0"/>
              <a:t>29/05/2024</a:t>
            </a:fld>
            <a:endParaRPr lang="es-PE"/>
          </a:p>
        </p:txBody>
      </p:sp>
      <p:sp>
        <p:nvSpPr>
          <p:cNvPr id="19459" name="6 Marcador de número de diapositiva">
            <a:extLst>
              <a:ext uri="{FF2B5EF4-FFF2-40B4-BE49-F238E27FC236}">
                <a16:creationId xmlns:a16="http://schemas.microsoft.com/office/drawing/2014/main" id="{19296ADF-23D7-4568-9458-1283AAF578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F457355-630E-4574-8443-FAE721DE9958}" type="slidenum">
              <a:rPr lang="en-US" altLang="es-PE" sz="1400">
                <a:solidFill>
                  <a:schemeClr val="bg1"/>
                </a:solidFill>
                <a:latin typeface="Times New Roman" panose="02020603050405020304" pitchFamily="18" charset="0"/>
              </a:rPr>
              <a:pPr eaLnBrk="1" hangingPunct="1"/>
              <a:t>15</a:t>
            </a:fld>
            <a:endParaRPr lang="en-US" altLang="es-PE" sz="1400">
              <a:solidFill>
                <a:schemeClr val="bg1"/>
              </a:solidFill>
              <a:latin typeface="Times New Roman" panose="02020603050405020304" pitchFamily="18" charset="0"/>
            </a:endParaRPr>
          </a:p>
        </p:txBody>
      </p:sp>
      <p:sp>
        <p:nvSpPr>
          <p:cNvPr id="19460" name="Text Box 4">
            <a:extLst>
              <a:ext uri="{FF2B5EF4-FFF2-40B4-BE49-F238E27FC236}">
                <a16:creationId xmlns:a16="http://schemas.microsoft.com/office/drawing/2014/main" id="{4AA7299D-4B4A-436A-95A5-0AAA232F2A10}"/>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
        <p:nvSpPr>
          <p:cNvPr id="5" name="CuadroTexto 4">
            <a:extLst>
              <a:ext uri="{FF2B5EF4-FFF2-40B4-BE49-F238E27FC236}">
                <a16:creationId xmlns:a16="http://schemas.microsoft.com/office/drawing/2014/main" id="{878B6510-43AD-C8C2-BCFD-5F5A51BF9AF6}"/>
              </a:ext>
            </a:extLst>
          </p:cNvPr>
          <p:cNvSpPr txBox="1"/>
          <p:nvPr/>
        </p:nvSpPr>
        <p:spPr>
          <a:xfrm>
            <a:off x="715107" y="1992812"/>
            <a:ext cx="11078308" cy="1200329"/>
          </a:xfrm>
          <a:prstGeom prst="rect">
            <a:avLst/>
          </a:prstGeom>
          <a:noFill/>
        </p:spPr>
        <p:txBody>
          <a:bodyPr wrap="square">
            <a:spAutoFit/>
          </a:bodyPr>
          <a:lstStyle/>
          <a:p>
            <a:pPr algn="l" fontAlgn="auto"/>
            <a:r>
              <a:rPr lang="es-ES" b="1" i="0" dirty="0">
                <a:effectLst/>
                <a:latin typeface="var(--artdeco-reset-typography-font-family-sans)"/>
              </a:rPr>
              <a:t>Selección de Perforadoras</a:t>
            </a:r>
          </a:p>
          <a:p>
            <a:pPr algn="l" fontAlgn="auto"/>
            <a:endParaRPr lang="es-ES" b="0" i="0" dirty="0">
              <a:effectLst/>
              <a:latin typeface="-apple-system"/>
            </a:endParaRPr>
          </a:p>
          <a:p>
            <a:pPr fontAlgn="auto">
              <a:buFont typeface="Arial" panose="020B0604020202020204" pitchFamily="34" charset="0"/>
              <a:buChar char="•"/>
            </a:pPr>
            <a:r>
              <a:rPr lang="es-ES" b="1" dirty="0">
                <a:effectLst/>
                <a:latin typeface="var(--artdeco-reset-typography-font-family-sans)"/>
              </a:rPr>
              <a:t>Criterios técnicos:</a:t>
            </a:r>
            <a:r>
              <a:rPr lang="es-ES" dirty="0">
                <a:effectLst/>
                <a:latin typeface="var(--artdeco-reset-typography-font-family-sans)"/>
              </a:rPr>
              <a:t> Tipo de perforación (percusión, rotación) Diámetro y profundidad de perforación Potencia y torque Sistema de alimentación (hidráulico, eléctrico) Características de la perforadora (autopropulsada, modular)</a:t>
            </a:r>
          </a:p>
        </p:txBody>
      </p:sp>
      <p:pic>
        <p:nvPicPr>
          <p:cNvPr id="9" name="Imagen 8">
            <a:extLst>
              <a:ext uri="{FF2B5EF4-FFF2-40B4-BE49-F238E27FC236}">
                <a16:creationId xmlns:a16="http://schemas.microsoft.com/office/drawing/2014/main" id="{B490C491-B714-4684-602B-B46D7BAEE443}"/>
              </a:ext>
            </a:extLst>
          </p:cNvPr>
          <p:cNvPicPr>
            <a:picLocks noChangeAspect="1"/>
          </p:cNvPicPr>
          <p:nvPr/>
        </p:nvPicPr>
        <p:blipFill rotWithShape="1">
          <a:blip r:embed="rId2"/>
          <a:srcRect l="6784" t="23153" r="7558" b="18346"/>
          <a:stretch/>
        </p:blipFill>
        <p:spPr>
          <a:xfrm>
            <a:off x="510364" y="3429000"/>
            <a:ext cx="5585636" cy="2384217"/>
          </a:xfrm>
          <a:prstGeom prst="rect">
            <a:avLst/>
          </a:prstGeom>
        </p:spPr>
      </p:pic>
      <p:pic>
        <p:nvPicPr>
          <p:cNvPr id="11" name="Imagen 10">
            <a:extLst>
              <a:ext uri="{FF2B5EF4-FFF2-40B4-BE49-F238E27FC236}">
                <a16:creationId xmlns:a16="http://schemas.microsoft.com/office/drawing/2014/main" id="{593A8BF5-CAE2-AE1C-342B-383B01B2A74B}"/>
              </a:ext>
            </a:extLst>
          </p:cNvPr>
          <p:cNvPicPr>
            <a:picLocks noChangeAspect="1"/>
          </p:cNvPicPr>
          <p:nvPr/>
        </p:nvPicPr>
        <p:blipFill rotWithShape="1">
          <a:blip r:embed="rId3"/>
          <a:srcRect l="7817" t="24083" r="8850" b="18346"/>
          <a:stretch/>
        </p:blipFill>
        <p:spPr>
          <a:xfrm>
            <a:off x="6329917" y="3462997"/>
            <a:ext cx="5585636" cy="2316221"/>
          </a:xfrm>
          <a:prstGeom prst="rect">
            <a:avLst/>
          </a:prstGeom>
        </p:spPr>
      </p:pic>
    </p:spTree>
    <p:extLst>
      <p:ext uri="{BB962C8B-B14F-4D97-AF65-F5344CB8AC3E}">
        <p14:creationId xmlns:p14="http://schemas.microsoft.com/office/powerpoint/2010/main" val="2488833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EC22B3F-7A79-56EA-E5B6-48E799A39DC1}"/>
              </a:ext>
            </a:extLst>
          </p:cNvPr>
          <p:cNvGraphicFramePr>
            <a:graphicFrameLocks noChangeAspect="1"/>
          </p:cNvGraphicFramePr>
          <p:nvPr>
            <p:custDataLst>
              <p:tags r:id="rId1"/>
            </p:custDataLst>
            <p:extLst>
              <p:ext uri="{D42A27DB-BD31-4B8C-83A1-F6EECF244321}">
                <p14:modId xmlns:p14="http://schemas.microsoft.com/office/powerpoint/2010/main" val="31827697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ctrTitle"/>
          </p:nvPr>
        </p:nvSpPr>
        <p:spPr>
          <a:xfrm>
            <a:off x="215827" y="369713"/>
            <a:ext cx="9144000" cy="671229"/>
          </a:xfrm>
        </p:spPr>
        <p:txBody>
          <a:bodyPr vert="horz">
            <a:normAutofit fontScale="90000"/>
          </a:bodyPr>
          <a:lstStyle/>
          <a:p>
            <a:br>
              <a:rPr lang="es-ES" altLang="es-PE" sz="6000" b="1" dirty="0">
                <a:solidFill>
                  <a:schemeClr val="accent3">
                    <a:lumMod val="75000"/>
                  </a:schemeClr>
                </a:solidFill>
                <a:latin typeface="+mj-lt"/>
              </a:rPr>
            </a:br>
            <a:r>
              <a:rPr lang="es-ES" altLang="es-PE" sz="3600" b="1" dirty="0">
                <a:solidFill>
                  <a:schemeClr val="accent3">
                    <a:lumMod val="75000"/>
                  </a:schemeClr>
                </a:solidFill>
                <a:latin typeface="+mj-lt"/>
              </a:rPr>
              <a:t>1. Selección de Equipos de Perforación a escala variada</a:t>
            </a:r>
            <a:endParaRPr lang="es-PE" sz="3600" b="1" dirty="0">
              <a:solidFill>
                <a:srgbClr val="FF0000"/>
              </a:solidFill>
            </a:endParaRPr>
          </a:p>
        </p:txBody>
      </p:sp>
      <p:sp>
        <p:nvSpPr>
          <p:cNvPr id="3" name="Subtítulo 2"/>
          <p:cNvSpPr>
            <a:spLocks noGrp="1"/>
          </p:cNvSpPr>
          <p:nvPr>
            <p:ph type="subTitle" idx="1"/>
          </p:nvPr>
        </p:nvSpPr>
        <p:spPr>
          <a:xfrm>
            <a:off x="492457" y="1456452"/>
            <a:ext cx="9144000" cy="3754105"/>
          </a:xfrm>
        </p:spPr>
        <p:txBody>
          <a:bodyPr>
            <a:normAutofit fontScale="92500" lnSpcReduction="20000"/>
          </a:bodyPr>
          <a:lstStyle/>
          <a:p>
            <a:pPr algn="l">
              <a:lnSpc>
                <a:spcPct val="220000"/>
              </a:lnSpc>
            </a:pPr>
            <a:endParaRPr lang="es-PE" sz="1100" b="1" i="0" u="none" strike="noStrike" baseline="0" dirty="0">
              <a:solidFill>
                <a:srgbClr val="000000"/>
              </a:solidFill>
              <a:latin typeface="Calibri" panose="020F0502020204030204" pitchFamily="34" charset="0"/>
            </a:endParaRPr>
          </a:p>
          <a:p>
            <a:pPr marR="0" algn="just">
              <a:lnSpc>
                <a:spcPct val="220000"/>
              </a:lnSpc>
            </a:pPr>
            <a:r>
              <a:rPr lang="es-PE" sz="2800" b="1" i="0" u="none" strike="noStrike" baseline="0" dirty="0">
                <a:solidFill>
                  <a:srgbClr val="000000"/>
                </a:solidFill>
                <a:latin typeface="Calibri" panose="020F0502020204030204" pitchFamily="34" charset="0"/>
              </a:rPr>
              <a:t>Dimensionamiento de Flota</a:t>
            </a:r>
          </a:p>
          <a:p>
            <a:pPr marR="0" algn="just">
              <a:lnSpc>
                <a:spcPct val="220000"/>
              </a:lnSpc>
            </a:pPr>
            <a:r>
              <a:rPr lang="es-PE" i="0" u="none" strike="noStrike" baseline="0" dirty="0">
                <a:solidFill>
                  <a:srgbClr val="000000"/>
                </a:solidFill>
                <a:latin typeface="Calibri" panose="020F0502020204030204" pitchFamily="34" charset="0"/>
              </a:rPr>
              <a:t>Gran importancia por su incidencia en los costos.</a:t>
            </a:r>
          </a:p>
          <a:p>
            <a:pPr marR="0" algn="just">
              <a:lnSpc>
                <a:spcPct val="220000"/>
              </a:lnSpc>
            </a:pPr>
            <a:r>
              <a:rPr lang="es-PE" i="0" u="none" strike="noStrike" baseline="0" dirty="0">
                <a:solidFill>
                  <a:srgbClr val="000000"/>
                </a:solidFill>
                <a:latin typeface="Calibri" panose="020F0502020204030204" pitchFamily="34" charset="0"/>
              </a:rPr>
              <a:t>Se busca optimizar el manejo de recursos involucrados.</a:t>
            </a:r>
          </a:p>
          <a:p>
            <a:pPr marR="0" algn="just">
              <a:lnSpc>
                <a:spcPct val="220000"/>
              </a:lnSpc>
            </a:pPr>
            <a:r>
              <a:rPr lang="es-PE" i="0" u="none" strike="noStrike" baseline="0" dirty="0">
                <a:solidFill>
                  <a:srgbClr val="000000"/>
                </a:solidFill>
                <a:latin typeface="Calibri" panose="020F0502020204030204" pitchFamily="34" charset="0"/>
              </a:rPr>
              <a:t>Decisión en base a información del fabricante y la evaluación comparativa.</a:t>
            </a:r>
          </a:p>
          <a:p>
            <a:pPr marR="0" algn="just"/>
            <a:endParaRPr lang="es-PE" b="0" i="0" u="none" strike="noStrike" baseline="0" dirty="0">
              <a:solidFill>
                <a:srgbClr val="000000"/>
              </a:solidFill>
              <a:latin typeface="Calibri" panose="020F0502020204030204" pitchFamily="34" charset="0"/>
            </a:endParaRPr>
          </a:p>
          <a:p>
            <a:endParaRPr lang="es-PE" dirty="0"/>
          </a:p>
        </p:txBody>
      </p:sp>
    </p:spTree>
    <p:extLst>
      <p:ext uri="{BB962C8B-B14F-4D97-AF65-F5344CB8AC3E}">
        <p14:creationId xmlns:p14="http://schemas.microsoft.com/office/powerpoint/2010/main" val="3136193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7F8D5A3-BB54-4C07-BC43-C469F7560E69}"/>
              </a:ext>
            </a:extLst>
          </p:cNvPr>
          <p:cNvGraphicFramePr>
            <a:graphicFrameLocks noChangeAspect="1"/>
          </p:cNvGraphicFramePr>
          <p:nvPr>
            <p:custDataLst>
              <p:tags r:id="rId1"/>
            </p:custDataLst>
            <p:extLst>
              <p:ext uri="{D42A27DB-BD31-4B8C-83A1-F6EECF244321}">
                <p14:modId xmlns:p14="http://schemas.microsoft.com/office/powerpoint/2010/main" val="1250139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ctrTitle"/>
          </p:nvPr>
        </p:nvSpPr>
        <p:spPr>
          <a:xfrm>
            <a:off x="410436" y="1478166"/>
            <a:ext cx="10549719" cy="2387600"/>
          </a:xfrm>
        </p:spPr>
        <p:txBody>
          <a:bodyPr vert="horz">
            <a:noAutofit/>
          </a:bodyPr>
          <a:lstStyle/>
          <a:p>
            <a:pPr marR="0" algn="l">
              <a:lnSpc>
                <a:spcPct val="100000"/>
              </a:lnSpc>
            </a:pPr>
            <a:r>
              <a:rPr lang="es-PE" sz="2800" b="1" i="0" u="sng" strike="noStrike" baseline="0" dirty="0">
                <a:latin typeface="Calibri" panose="020F0502020204030204" pitchFamily="34" charset="0"/>
              </a:rPr>
              <a:t>PARAMETROS CLAVES</a:t>
            </a:r>
            <a:br>
              <a:rPr lang="es-PE" sz="2800" b="1" i="0" u="sng" strike="noStrike" baseline="0" dirty="0">
                <a:latin typeface="Calibri" panose="020F0502020204030204" pitchFamily="34" charset="0"/>
              </a:rPr>
            </a:br>
            <a:br>
              <a:rPr lang="es-PE" sz="2800" b="1" i="0" u="sng" strike="noStrike" baseline="0" dirty="0">
                <a:solidFill>
                  <a:srgbClr val="FF0000"/>
                </a:solidFill>
                <a:latin typeface="Calibri" panose="020F0502020204030204" pitchFamily="34" charset="0"/>
              </a:rPr>
            </a:br>
            <a:r>
              <a:rPr lang="es-PE" sz="1800" dirty="0">
                <a:latin typeface="var(--artdeco-reset-typography-font-family-sans)"/>
                <a:ea typeface="+mn-ea"/>
                <a:cs typeface="+mn-cs"/>
              </a:rPr>
              <a:t>* Envergadura del Proyecto (Vida útil, Reservas).</a:t>
            </a:r>
            <a:br>
              <a:rPr lang="es-PE" sz="1800" dirty="0">
                <a:latin typeface="var(--artdeco-reset-typography-font-family-sans)"/>
                <a:ea typeface="+mn-ea"/>
                <a:cs typeface="+mn-cs"/>
              </a:rPr>
            </a:br>
            <a:r>
              <a:rPr lang="es-PE" sz="1800" dirty="0">
                <a:latin typeface="var(--artdeco-reset-typography-font-family-sans)"/>
                <a:ea typeface="+mn-ea"/>
                <a:cs typeface="+mn-cs"/>
              </a:rPr>
              <a:t>* Programa de producción (Plan minero).</a:t>
            </a:r>
            <a:br>
              <a:rPr lang="es-PE" sz="1800" dirty="0">
                <a:latin typeface="var(--artdeco-reset-typography-font-family-sans)"/>
                <a:ea typeface="+mn-ea"/>
                <a:cs typeface="+mn-cs"/>
              </a:rPr>
            </a:br>
            <a:r>
              <a:rPr lang="es-PE" sz="1800" dirty="0">
                <a:latin typeface="var(--artdeco-reset-typography-font-family-sans)"/>
                <a:ea typeface="+mn-ea"/>
                <a:cs typeface="+mn-cs"/>
              </a:rPr>
              <a:t>* Parámetros de diseño (Malla de perforación, Perfiles de transporte,            altura de bancos, anchos operacionales).</a:t>
            </a:r>
            <a:br>
              <a:rPr lang="es-PE" sz="1800" dirty="0">
                <a:latin typeface="var(--artdeco-reset-typography-font-family-sans)"/>
                <a:ea typeface="+mn-ea"/>
                <a:cs typeface="+mn-cs"/>
              </a:rPr>
            </a:br>
            <a:r>
              <a:rPr lang="es-PE" sz="1800" dirty="0">
                <a:latin typeface="var(--artdeco-reset-typography-font-family-sans)"/>
                <a:ea typeface="+mn-ea"/>
                <a:cs typeface="+mn-cs"/>
              </a:rPr>
              <a:t>* Tecnología disponible (Equipos y Maquinarias).</a:t>
            </a:r>
            <a:br>
              <a:rPr lang="es-PE" sz="1800" dirty="0">
                <a:latin typeface="var(--artdeco-reset-typography-font-family-sans)"/>
                <a:ea typeface="+mn-ea"/>
                <a:cs typeface="+mn-cs"/>
              </a:rPr>
            </a:br>
            <a:r>
              <a:rPr lang="es-PE" sz="1800" dirty="0">
                <a:latin typeface="var(--artdeco-reset-typography-font-family-sans)"/>
                <a:ea typeface="+mn-ea"/>
                <a:cs typeface="+mn-cs"/>
              </a:rPr>
              <a:t>* Factores operacionales (Días de trabajo, Sistema de turnos, Índices operacionales).</a:t>
            </a:r>
            <a:br>
              <a:rPr lang="es-PE" sz="1800" dirty="0">
                <a:latin typeface="var(--artdeco-reset-typography-font-family-sans)"/>
                <a:ea typeface="+mn-ea"/>
                <a:cs typeface="+mn-cs"/>
              </a:rPr>
            </a:br>
            <a:r>
              <a:rPr lang="es-PE" sz="1800" dirty="0">
                <a:latin typeface="var(--artdeco-reset-typography-font-family-sans)"/>
                <a:ea typeface="+mn-ea"/>
                <a:cs typeface="+mn-cs"/>
              </a:rPr>
              <a:t>* Costos estimados.</a:t>
            </a:r>
          </a:p>
        </p:txBody>
      </p:sp>
      <p:sp>
        <p:nvSpPr>
          <p:cNvPr id="10" name="Text Box 4">
            <a:extLst>
              <a:ext uri="{FF2B5EF4-FFF2-40B4-BE49-F238E27FC236}">
                <a16:creationId xmlns:a16="http://schemas.microsoft.com/office/drawing/2014/main" id="{6E1B8F38-1C38-2286-4140-2D6594C20D15}"/>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pic>
        <p:nvPicPr>
          <p:cNvPr id="11" name="Imagen 10">
            <a:extLst>
              <a:ext uri="{FF2B5EF4-FFF2-40B4-BE49-F238E27FC236}">
                <a16:creationId xmlns:a16="http://schemas.microsoft.com/office/drawing/2014/main" id="{43069808-4E31-1EDB-F74E-BCAE4286AAED}"/>
              </a:ext>
            </a:extLst>
          </p:cNvPr>
          <p:cNvPicPr>
            <a:picLocks noChangeAspect="1"/>
          </p:cNvPicPr>
          <p:nvPr/>
        </p:nvPicPr>
        <p:blipFill>
          <a:blip r:embed="rId5"/>
          <a:stretch>
            <a:fillRect/>
          </a:stretch>
        </p:blipFill>
        <p:spPr>
          <a:xfrm>
            <a:off x="2494084" y="3998748"/>
            <a:ext cx="7203831" cy="2478163"/>
          </a:xfrm>
          <a:prstGeom prst="rect">
            <a:avLst/>
          </a:prstGeom>
        </p:spPr>
      </p:pic>
    </p:spTree>
    <p:extLst>
      <p:ext uri="{BB962C8B-B14F-4D97-AF65-F5344CB8AC3E}">
        <p14:creationId xmlns:p14="http://schemas.microsoft.com/office/powerpoint/2010/main" val="2459277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53297FD-4D79-9D12-1D1E-BB209F302446}"/>
              </a:ext>
            </a:extLst>
          </p:cNvPr>
          <p:cNvGraphicFramePr>
            <a:graphicFrameLocks noChangeAspect="1"/>
          </p:cNvGraphicFramePr>
          <p:nvPr>
            <p:custDataLst>
              <p:tags r:id="rId1"/>
            </p:custDataLst>
            <p:extLst>
              <p:ext uri="{D42A27DB-BD31-4B8C-83A1-F6EECF244321}">
                <p14:modId xmlns:p14="http://schemas.microsoft.com/office/powerpoint/2010/main" val="36684557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ítulo 2"/>
          <p:cNvSpPr>
            <a:spLocks noGrp="1"/>
          </p:cNvSpPr>
          <p:nvPr>
            <p:ph type="subTitle" idx="1"/>
          </p:nvPr>
        </p:nvSpPr>
        <p:spPr>
          <a:xfrm>
            <a:off x="444822" y="1564294"/>
            <a:ext cx="6523630" cy="3275462"/>
          </a:xfrm>
        </p:spPr>
        <p:txBody>
          <a:bodyPr>
            <a:normAutofit/>
          </a:bodyPr>
          <a:lstStyle/>
          <a:p>
            <a:pPr marR="0" algn="just"/>
            <a:r>
              <a:rPr lang="es-PE" sz="1800" b="1" dirty="0">
                <a:latin typeface="var(--artdeco-reset-typography-font-family-sans)"/>
              </a:rPr>
              <a:t>Determinando las Reservas</a:t>
            </a:r>
          </a:p>
          <a:p>
            <a:pPr marR="0" algn="just"/>
            <a:r>
              <a:rPr lang="es-PE" sz="1800" dirty="0">
                <a:latin typeface="var(--artdeco-reset-typography-font-family-sans)"/>
              </a:rPr>
              <a:t>Una vez identificado el yacimiento, se procede a determinar el volumen de mineral que se podría obtener del mismo.</a:t>
            </a:r>
          </a:p>
          <a:p>
            <a:pPr marR="0" algn="just"/>
            <a:r>
              <a:rPr lang="es-PE" sz="1800" b="1" dirty="0">
                <a:latin typeface="var(--artdeco-reset-typography-font-family-sans)"/>
              </a:rPr>
              <a:t>Reservas probadas.</a:t>
            </a:r>
          </a:p>
          <a:p>
            <a:pPr marR="0" algn="just"/>
            <a:r>
              <a:rPr lang="es-PE" sz="1800" dirty="0">
                <a:latin typeface="var(--artdeco-reset-typography-font-family-sans)"/>
              </a:rPr>
              <a:t>Volumen de mineral que se calcula usando como base los resultados obtenidos de los trabajos de muestreo y sondajes. Los estudios permiten establecer matemáticamente la geometría de la reserva, su volumen y la ley del mineral, por lo que se indica que se tiene certeza de su continuidad.</a:t>
            </a:r>
          </a:p>
        </p:txBody>
      </p:sp>
      <p:sp>
        <p:nvSpPr>
          <p:cNvPr id="4" name="Rectángulo 3"/>
          <p:cNvSpPr/>
          <p:nvPr/>
        </p:nvSpPr>
        <p:spPr>
          <a:xfrm>
            <a:off x="508381" y="4839756"/>
            <a:ext cx="6396512" cy="1716367"/>
          </a:xfrm>
          <a:prstGeom prst="rect">
            <a:avLst/>
          </a:prstGeom>
        </p:spPr>
        <p:txBody>
          <a:bodyPr wrap="square">
            <a:spAutoFit/>
          </a:bodyPr>
          <a:lstStyle/>
          <a:p>
            <a:pPr lvl="0" algn="just">
              <a:lnSpc>
                <a:spcPct val="90000"/>
              </a:lnSpc>
              <a:spcBef>
                <a:spcPts val="1000"/>
              </a:spcBef>
            </a:pPr>
            <a:r>
              <a:rPr lang="es-PE" b="1" dirty="0">
                <a:latin typeface="var(--artdeco-reset-typography-font-family-sans)"/>
              </a:rPr>
              <a:t>Reservas probables.</a:t>
            </a:r>
          </a:p>
          <a:p>
            <a:pPr lvl="0" algn="just">
              <a:lnSpc>
                <a:spcPct val="90000"/>
              </a:lnSpc>
              <a:spcBef>
                <a:spcPts val="1000"/>
              </a:spcBef>
            </a:pPr>
            <a:r>
              <a:rPr lang="es-PE" dirty="0">
                <a:latin typeface="var(--artdeco-reset-typography-font-family-sans)"/>
              </a:rPr>
              <a:t>¿El costo de construir una mina y operarla será justificable económicamente, dada las características del yacimiento? ¿El volumen de mineral que hemos identificado será suficiente? Es decir, ¿este volumen de mineral identificado como reserva tendrá valor económico?</a:t>
            </a:r>
          </a:p>
        </p:txBody>
      </p:sp>
      <p:pic>
        <p:nvPicPr>
          <p:cNvPr id="6" name="Imagen 5">
            <a:extLst>
              <a:ext uri="{FF2B5EF4-FFF2-40B4-BE49-F238E27FC236}">
                <a16:creationId xmlns:a16="http://schemas.microsoft.com/office/drawing/2014/main" id="{E7B232FE-815B-E431-0847-E7343B342307}"/>
              </a:ext>
            </a:extLst>
          </p:cNvPr>
          <p:cNvPicPr>
            <a:picLocks noChangeAspect="1"/>
          </p:cNvPicPr>
          <p:nvPr/>
        </p:nvPicPr>
        <p:blipFill rotWithShape="1">
          <a:blip r:embed="rId5"/>
          <a:srcRect l="6238" t="30428" r="6752" b="16916"/>
          <a:stretch/>
        </p:blipFill>
        <p:spPr>
          <a:xfrm>
            <a:off x="7340447" y="2725615"/>
            <a:ext cx="4681568" cy="2833266"/>
          </a:xfrm>
          <a:prstGeom prst="rect">
            <a:avLst/>
          </a:prstGeom>
        </p:spPr>
      </p:pic>
      <p:sp>
        <p:nvSpPr>
          <p:cNvPr id="8" name="Text Box 4">
            <a:extLst>
              <a:ext uri="{FF2B5EF4-FFF2-40B4-BE49-F238E27FC236}">
                <a16:creationId xmlns:a16="http://schemas.microsoft.com/office/drawing/2014/main" id="{AE4B1DD5-F978-E357-B811-1C2EE9C3B874}"/>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3234965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046DE3A-E4BC-8D44-48A6-5D1EEDD4306C}"/>
              </a:ext>
            </a:extLst>
          </p:cNvPr>
          <p:cNvGraphicFramePr>
            <a:graphicFrameLocks noChangeAspect="1"/>
          </p:cNvGraphicFramePr>
          <p:nvPr>
            <p:custDataLst>
              <p:tags r:id="rId1"/>
            </p:custDataLst>
            <p:extLst>
              <p:ext uri="{D42A27DB-BD31-4B8C-83A1-F6EECF244321}">
                <p14:modId xmlns:p14="http://schemas.microsoft.com/office/powerpoint/2010/main" val="743504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ítulo 2"/>
          <p:cNvSpPr>
            <a:spLocks noGrp="1"/>
          </p:cNvSpPr>
          <p:nvPr>
            <p:ph type="subTitle" idx="1"/>
          </p:nvPr>
        </p:nvSpPr>
        <p:spPr>
          <a:xfrm>
            <a:off x="295001" y="1475664"/>
            <a:ext cx="6879523" cy="3906671"/>
          </a:xfrm>
        </p:spPr>
        <p:txBody>
          <a:bodyPr>
            <a:normAutofit fontScale="77500" lnSpcReduction="20000"/>
          </a:bodyPr>
          <a:lstStyle/>
          <a:p>
            <a:pPr marR="0" algn="just">
              <a:lnSpc>
                <a:spcPct val="150000"/>
              </a:lnSpc>
            </a:pPr>
            <a:r>
              <a:rPr lang="es-PE" dirty="0">
                <a:solidFill>
                  <a:srgbClr val="000000"/>
                </a:solidFill>
                <a:latin typeface="Calibri" panose="020F0502020204030204" pitchFamily="34" charset="0"/>
              </a:rPr>
              <a:t>El Planeamiento de Minado es una actividad orientada al futuro, cuyo </a:t>
            </a:r>
            <a:r>
              <a:rPr lang="es-PE" b="1" dirty="0">
                <a:solidFill>
                  <a:srgbClr val="000000"/>
                </a:solidFill>
                <a:latin typeface="Calibri" panose="020F0502020204030204" pitchFamily="34" charset="0"/>
              </a:rPr>
              <a:t>propósito fundamental </a:t>
            </a:r>
            <a:r>
              <a:rPr lang="es-PE" dirty="0">
                <a:solidFill>
                  <a:srgbClr val="000000"/>
                </a:solidFill>
                <a:latin typeface="Calibri" panose="020F0502020204030204" pitchFamily="34" charset="0"/>
              </a:rPr>
              <a:t>es proyectar la </a:t>
            </a:r>
            <a:r>
              <a:rPr lang="es-PE" b="1" dirty="0">
                <a:solidFill>
                  <a:srgbClr val="000000"/>
                </a:solidFill>
                <a:latin typeface="Calibri" panose="020F0502020204030204" pitchFamily="34" charset="0"/>
              </a:rPr>
              <a:t>vida de una mina </a:t>
            </a:r>
            <a:r>
              <a:rPr lang="es-PE" dirty="0">
                <a:solidFill>
                  <a:srgbClr val="000000"/>
                </a:solidFill>
                <a:latin typeface="Calibri" panose="020F0502020204030204" pitchFamily="34" charset="0"/>
              </a:rPr>
              <a:t>a lo largo del tiempo; no solo en una dirección, sino buscando nuevos caminos y adaptando su existencia a la de los sistemas de los cuales vive.</a:t>
            </a:r>
          </a:p>
          <a:p>
            <a:pPr marR="0" algn="l">
              <a:lnSpc>
                <a:spcPct val="150000"/>
              </a:lnSpc>
            </a:pPr>
            <a:r>
              <a:rPr lang="es-PE" sz="1800" b="1" i="0" u="none" strike="noStrike" baseline="0" dirty="0">
                <a:solidFill>
                  <a:srgbClr val="000000"/>
                </a:solidFill>
              </a:rPr>
              <a:t>¿Por que debe hacerse?</a:t>
            </a:r>
            <a:endParaRPr lang="es-PE" sz="1800" b="0" i="0" u="none" strike="noStrike" baseline="0" dirty="0">
              <a:solidFill>
                <a:srgbClr val="000000"/>
              </a:solidFill>
            </a:endParaRPr>
          </a:p>
          <a:p>
            <a:pPr marR="0" algn="just">
              <a:lnSpc>
                <a:spcPct val="150000"/>
              </a:lnSpc>
            </a:pPr>
            <a:r>
              <a:rPr lang="es-PE" sz="2000" b="0" i="0" u="none" strike="noStrike" baseline="0" dirty="0">
                <a:solidFill>
                  <a:srgbClr val="000000"/>
                </a:solidFill>
              </a:rPr>
              <a:t>Advierte al planificador que debe tener cuidado de no incluir actividades innecesarias para cumplir con el objetivo. Una planificación eficiente debe satisfacer una necesidad técnica, operacional o económica mediante la combinación de sus elementos.</a:t>
            </a:r>
            <a:endParaRPr lang="es-PE" dirty="0"/>
          </a:p>
        </p:txBody>
      </p:sp>
      <p:sp>
        <p:nvSpPr>
          <p:cNvPr id="7" name="Text Box 4">
            <a:extLst>
              <a:ext uri="{FF2B5EF4-FFF2-40B4-BE49-F238E27FC236}">
                <a16:creationId xmlns:a16="http://schemas.microsoft.com/office/drawing/2014/main" id="{378C653C-6501-67FE-FA94-3B5DEC292EE0}"/>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pic>
        <p:nvPicPr>
          <p:cNvPr id="9" name="Imagen 8">
            <a:extLst>
              <a:ext uri="{FF2B5EF4-FFF2-40B4-BE49-F238E27FC236}">
                <a16:creationId xmlns:a16="http://schemas.microsoft.com/office/drawing/2014/main" id="{C12269B3-769F-0E49-F734-4D004E2C0F6B}"/>
              </a:ext>
            </a:extLst>
          </p:cNvPr>
          <p:cNvPicPr>
            <a:picLocks noChangeAspect="1"/>
          </p:cNvPicPr>
          <p:nvPr/>
        </p:nvPicPr>
        <p:blipFill rotWithShape="1">
          <a:blip r:embed="rId5"/>
          <a:srcRect l="38515" t="37607" r="24305" b="25299"/>
          <a:stretch/>
        </p:blipFill>
        <p:spPr>
          <a:xfrm>
            <a:off x="7397260" y="1553306"/>
            <a:ext cx="4437185" cy="3458309"/>
          </a:xfrm>
          <a:prstGeom prst="rect">
            <a:avLst/>
          </a:prstGeom>
        </p:spPr>
      </p:pic>
    </p:spTree>
    <p:extLst>
      <p:ext uri="{BB962C8B-B14F-4D97-AF65-F5344CB8AC3E}">
        <p14:creationId xmlns:p14="http://schemas.microsoft.com/office/powerpoint/2010/main" val="171607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SUPERVISIÓN EN PERFORACION </a:t>
            </a:r>
          </a:p>
          <a:p>
            <a:r>
              <a:rPr lang="es-ES" sz="3000" dirty="0">
                <a:solidFill>
                  <a:srgbClr val="00F3B5"/>
                </a:solidFill>
                <a:latin typeface="Prompt" panose="00000800000000000000" pitchFamily="2" charset="-34"/>
                <a:cs typeface="Prompt" panose="00000800000000000000" pitchFamily="2" charset="-34"/>
              </a:rPr>
              <a:t>Y VOLADURA SUPERFICIAL Y SUBTERRÁNEA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MBA, Ing.  Hernán Navea </a:t>
            </a:r>
            <a:r>
              <a:rPr kumimoji="0" lang="en-US" sz="1600" b="0" i="0" u="none" strike="noStrike" cap="none" spc="0" normalizeH="0" baseline="0" noProof="0" dirty="0" err="1">
                <a:ln>
                  <a:noFill/>
                </a:ln>
                <a:solidFill>
                  <a:schemeClr val="bg1"/>
                </a:solidFill>
                <a:effectLst/>
                <a:uLnTx/>
                <a:uFillTx/>
              </a:rPr>
              <a:t>Zárate</a:t>
            </a:r>
            <a:endParaRPr kumimoji="0" lang="en-US" sz="1600" b="0" i="0" u="none" strike="noStrike" cap="none" spc="0" normalizeH="0" baseline="0" noProof="0" dirty="0">
              <a:ln>
                <a:noFill/>
              </a:ln>
              <a:solidFill>
                <a:schemeClr val="bg1"/>
              </a:solidFill>
              <a:effectLst/>
              <a:uLnTx/>
              <a:uFillTx/>
            </a:endParaRPr>
          </a:p>
          <a:p>
            <a:pPr marL="0" marR="0" lvl="0" indent="-228600" defTabSz="914400" fontAlgn="auto">
              <a:lnSpc>
                <a:spcPct val="110000"/>
              </a:lnSpc>
              <a:spcBef>
                <a:spcPts val="700"/>
              </a:spcBef>
              <a:spcAft>
                <a:spcPts val="0"/>
              </a:spcAft>
              <a:buClr>
                <a:schemeClr val="tx2"/>
              </a:buClr>
              <a:buSzTx/>
              <a:buFontTx/>
              <a:buNone/>
              <a:tabLst/>
              <a:defRPr/>
            </a:pPr>
            <a:endParaRPr kumimoji="0" lang="en-US" sz="1600" b="0" i="0" u="none" strike="noStrike"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02118E3-12DB-28B1-4B3A-2DB0CF8FF0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302118E3-12DB-28B1-4B3A-2DB0CF8FF0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Imagen 3"/>
          <p:cNvPicPr>
            <a:picLocks noChangeAspect="1"/>
          </p:cNvPicPr>
          <p:nvPr/>
        </p:nvPicPr>
        <p:blipFill rotWithShape="1">
          <a:blip r:embed="rId5"/>
          <a:srcRect t="17945" b="5343"/>
          <a:stretch/>
        </p:blipFill>
        <p:spPr>
          <a:xfrm>
            <a:off x="1444071" y="1566737"/>
            <a:ext cx="9157854" cy="5139160"/>
          </a:xfrm>
          <a:prstGeom prst="rect">
            <a:avLst/>
          </a:prstGeom>
        </p:spPr>
      </p:pic>
      <p:sp>
        <p:nvSpPr>
          <p:cNvPr id="2" name="Text Box 4">
            <a:extLst>
              <a:ext uri="{FF2B5EF4-FFF2-40B4-BE49-F238E27FC236}">
                <a16:creationId xmlns:a16="http://schemas.microsoft.com/office/drawing/2014/main" id="{DA7E67AD-835B-0BEC-F138-5C7340CB5B48}"/>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2175990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80B4AF1-9952-9C65-45A2-53DE956237DB}"/>
              </a:ext>
            </a:extLst>
          </p:cNvPr>
          <p:cNvGraphicFramePr>
            <a:graphicFrameLocks noChangeAspect="1"/>
          </p:cNvGraphicFramePr>
          <p:nvPr>
            <p:custDataLst>
              <p:tags r:id="rId1"/>
            </p:custDataLst>
            <p:extLst>
              <p:ext uri="{D42A27DB-BD31-4B8C-83A1-F6EECF244321}">
                <p14:modId xmlns:p14="http://schemas.microsoft.com/office/powerpoint/2010/main" val="2838209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650631" y="1156433"/>
            <a:ext cx="10515600" cy="1325563"/>
          </a:xfrm>
        </p:spPr>
        <p:txBody>
          <a:bodyPr vert="horz"/>
          <a:lstStyle/>
          <a:p>
            <a:r>
              <a:rPr lang="es-PE" dirty="0">
                <a:solidFill>
                  <a:srgbClr val="000000"/>
                </a:solidFill>
                <a:latin typeface="Calibri" panose="020F0502020204030204" pitchFamily="34" charset="0"/>
              </a:rPr>
              <a:t>Índices Operacionales </a:t>
            </a:r>
            <a:endParaRPr lang="es-PE" dirty="0"/>
          </a:p>
        </p:txBody>
      </p:sp>
      <p:sp>
        <p:nvSpPr>
          <p:cNvPr id="3" name="Marcador de contenido 2"/>
          <p:cNvSpPr>
            <a:spLocks noGrp="1"/>
          </p:cNvSpPr>
          <p:nvPr>
            <p:ph idx="1"/>
          </p:nvPr>
        </p:nvSpPr>
        <p:spPr>
          <a:xfrm>
            <a:off x="304800" y="2200336"/>
            <a:ext cx="8323385" cy="4351338"/>
          </a:xfrm>
        </p:spPr>
        <p:txBody>
          <a:bodyPr>
            <a:normAutofit lnSpcReduction="10000"/>
          </a:bodyPr>
          <a:lstStyle/>
          <a:p>
            <a:endParaRPr lang="es-PE" sz="1100" b="0" i="0" u="none" strike="noStrike" baseline="0" dirty="0">
              <a:solidFill>
                <a:srgbClr val="000000"/>
              </a:solidFill>
              <a:latin typeface="Calibri" panose="020F0502020204030204" pitchFamily="34" charset="0"/>
            </a:endParaRPr>
          </a:p>
          <a:p>
            <a:pPr>
              <a:buFont typeface="Wingdings" panose="05000000000000000000" pitchFamily="2" charset="2"/>
              <a:buChar char="v"/>
            </a:pPr>
            <a:r>
              <a:rPr lang="es-PE" b="1" i="0" u="none" strike="noStrike" baseline="0" dirty="0">
                <a:solidFill>
                  <a:srgbClr val="FF0000"/>
                </a:solidFill>
                <a:latin typeface="Calibri" panose="020F0502020204030204" pitchFamily="34" charset="0"/>
              </a:rPr>
              <a:t>Tiempo Cronológico</a:t>
            </a:r>
            <a:endParaRPr lang="es-PE" b="0" i="0" u="none" strike="noStrike" baseline="0" dirty="0">
              <a:solidFill>
                <a:srgbClr val="FF0000"/>
              </a:solidFill>
              <a:latin typeface="Calibri" panose="020F0502020204030204" pitchFamily="34" charset="0"/>
            </a:endParaRPr>
          </a:p>
          <a:p>
            <a:endParaRPr lang="es-PE" sz="1200" b="0" i="0" u="none" strike="noStrike" baseline="0" dirty="0">
              <a:solidFill>
                <a:srgbClr val="000000"/>
              </a:solidFill>
              <a:latin typeface="Calibri" panose="020F0502020204030204" pitchFamily="34" charset="0"/>
            </a:endParaRPr>
          </a:p>
          <a:p>
            <a:pPr>
              <a:buFont typeface="Wingdings" panose="05000000000000000000" pitchFamily="2" charset="2"/>
              <a:buChar char="Ø"/>
            </a:pPr>
            <a:r>
              <a:rPr lang="es-PE" dirty="0">
                <a:solidFill>
                  <a:srgbClr val="000000"/>
                </a:solidFill>
                <a:latin typeface="Calibri" panose="020F0502020204030204" pitchFamily="34" charset="0"/>
              </a:rPr>
              <a:t>Horas Inhábiles (HI)</a:t>
            </a:r>
          </a:p>
          <a:p>
            <a:pPr>
              <a:buFont typeface="Wingdings" panose="05000000000000000000" pitchFamily="2" charset="2"/>
              <a:buChar char="Ø"/>
            </a:pPr>
            <a:r>
              <a:rPr lang="es-PE" dirty="0">
                <a:solidFill>
                  <a:srgbClr val="000000"/>
                </a:solidFill>
                <a:latin typeface="Calibri" panose="020F0502020204030204" pitchFamily="34" charset="0"/>
              </a:rPr>
              <a:t>Horas Hábiles (HH)</a:t>
            </a:r>
          </a:p>
          <a:p>
            <a:pPr marL="268288" indent="0"/>
            <a:r>
              <a:rPr lang="es-PE" dirty="0">
                <a:solidFill>
                  <a:srgbClr val="000000"/>
                </a:solidFill>
                <a:latin typeface="Calibri" panose="020F0502020204030204" pitchFamily="34" charset="0"/>
              </a:rPr>
              <a:t> Horas Mantención (HMT)</a:t>
            </a:r>
          </a:p>
          <a:p>
            <a:pPr indent="44450"/>
            <a:r>
              <a:rPr lang="es-PE" dirty="0">
                <a:solidFill>
                  <a:srgbClr val="000000"/>
                </a:solidFill>
                <a:latin typeface="Calibri" panose="020F0502020204030204" pitchFamily="34" charset="0"/>
              </a:rPr>
              <a:t> Horas Reserva (HRE)</a:t>
            </a:r>
          </a:p>
          <a:p>
            <a:pPr indent="127000"/>
            <a:r>
              <a:rPr lang="es-PE" dirty="0">
                <a:solidFill>
                  <a:srgbClr val="000000"/>
                </a:solidFill>
                <a:latin typeface="Calibri" panose="020F0502020204030204" pitchFamily="34" charset="0"/>
              </a:rPr>
              <a:t> Horas Operación (HOP)</a:t>
            </a:r>
          </a:p>
          <a:p>
            <a:pPr marL="0" indent="0">
              <a:buNone/>
            </a:pPr>
            <a:r>
              <a:rPr lang="es-PE" dirty="0">
                <a:solidFill>
                  <a:srgbClr val="000000"/>
                </a:solidFill>
                <a:latin typeface="Calibri" panose="020F0502020204030204" pitchFamily="34" charset="0"/>
              </a:rPr>
              <a:t>	* Horas Operacionales Efectivas (HEF)</a:t>
            </a:r>
          </a:p>
          <a:p>
            <a:pPr marL="0" indent="0">
              <a:buNone/>
            </a:pPr>
            <a:r>
              <a:rPr lang="es-PE" dirty="0">
                <a:solidFill>
                  <a:srgbClr val="000000"/>
                </a:solidFill>
                <a:latin typeface="Calibri" panose="020F0502020204030204" pitchFamily="34" charset="0"/>
              </a:rPr>
              <a:t>	* Horas de Pérdida Operacional (HPE)</a:t>
            </a:r>
          </a:p>
          <a:p>
            <a:endParaRPr lang="es-PE" dirty="0">
              <a:solidFill>
                <a:srgbClr val="000000"/>
              </a:solidFill>
              <a:latin typeface="Calibri" panose="020F0502020204030204" pitchFamily="34" charset="0"/>
            </a:endParaRPr>
          </a:p>
          <a:p>
            <a:endParaRPr lang="es-PE" dirty="0">
              <a:solidFill>
                <a:srgbClr val="000000"/>
              </a:solidFill>
              <a:latin typeface="Calibri" panose="020F0502020204030204" pitchFamily="34" charset="0"/>
            </a:endParaRPr>
          </a:p>
          <a:p>
            <a:endParaRPr lang="es-PE" dirty="0">
              <a:solidFill>
                <a:srgbClr val="000000"/>
              </a:solidFill>
              <a:latin typeface="Calibri" panose="020F0502020204030204" pitchFamily="34" charset="0"/>
            </a:endParaRPr>
          </a:p>
          <a:p>
            <a:pPr marL="0" indent="0">
              <a:buNone/>
            </a:pPr>
            <a:endParaRPr lang="es-PE" dirty="0"/>
          </a:p>
        </p:txBody>
      </p:sp>
      <p:sp>
        <p:nvSpPr>
          <p:cNvPr id="7" name="Text Box 4">
            <a:extLst>
              <a:ext uri="{FF2B5EF4-FFF2-40B4-BE49-F238E27FC236}">
                <a16:creationId xmlns:a16="http://schemas.microsoft.com/office/drawing/2014/main" id="{3856EDCC-039B-FDD2-A799-01A817CE163D}"/>
              </a:ext>
            </a:extLst>
          </p:cNvPr>
          <p:cNvSpPr txBox="1">
            <a:spLocks noChangeArrowheads="1"/>
          </p:cNvSpPr>
          <p:nvPr/>
        </p:nvSpPr>
        <p:spPr bwMode="auto">
          <a:xfrm>
            <a:off x="-130969" y="638996"/>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pic>
        <p:nvPicPr>
          <p:cNvPr id="8" name="Imagen 7">
            <a:extLst>
              <a:ext uri="{FF2B5EF4-FFF2-40B4-BE49-F238E27FC236}">
                <a16:creationId xmlns:a16="http://schemas.microsoft.com/office/drawing/2014/main" id="{DF48A953-7143-1834-42E8-7201C937BA56}"/>
              </a:ext>
            </a:extLst>
          </p:cNvPr>
          <p:cNvPicPr>
            <a:picLocks noChangeAspect="1"/>
          </p:cNvPicPr>
          <p:nvPr/>
        </p:nvPicPr>
        <p:blipFill>
          <a:blip r:embed="rId5"/>
          <a:stretch>
            <a:fillRect/>
          </a:stretch>
        </p:blipFill>
        <p:spPr>
          <a:xfrm>
            <a:off x="6822099" y="2643341"/>
            <a:ext cx="5015962" cy="1389398"/>
          </a:xfrm>
          <a:prstGeom prst="rect">
            <a:avLst/>
          </a:prstGeom>
        </p:spPr>
      </p:pic>
    </p:spTree>
    <p:extLst>
      <p:ext uri="{BB962C8B-B14F-4D97-AF65-F5344CB8AC3E}">
        <p14:creationId xmlns:p14="http://schemas.microsoft.com/office/powerpoint/2010/main" val="521867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0C0A76F-487C-4906-7814-FE974EB67AE5}"/>
              </a:ext>
            </a:extLst>
          </p:cNvPr>
          <p:cNvGraphicFramePr>
            <a:graphicFrameLocks noChangeAspect="1"/>
          </p:cNvGraphicFramePr>
          <p:nvPr>
            <p:custDataLst>
              <p:tags r:id="rId1"/>
            </p:custDataLst>
            <p:extLst>
              <p:ext uri="{D42A27DB-BD31-4B8C-83A1-F6EECF244321}">
                <p14:modId xmlns:p14="http://schemas.microsoft.com/office/powerpoint/2010/main" val="2866546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334108" y="1736725"/>
            <a:ext cx="10515600" cy="549275"/>
          </a:xfrm>
        </p:spPr>
        <p:txBody>
          <a:bodyPr vert="horz">
            <a:normAutofit fontScale="90000"/>
          </a:bodyPr>
          <a:lstStyle/>
          <a:p>
            <a:r>
              <a:rPr lang="es-PE" b="1" u="sng" dirty="0">
                <a:solidFill>
                  <a:srgbClr val="FF0000"/>
                </a:solidFill>
                <a:latin typeface="Calibri" panose="020F0502020204030204" pitchFamily="34" charset="0"/>
              </a:rPr>
              <a:t>Indicadores Mecánicos</a:t>
            </a:r>
            <a:endParaRPr lang="es-PE" b="1" u="sng" dirty="0">
              <a:solidFill>
                <a:srgbClr val="FF0000"/>
              </a:solidFill>
            </a:endParaRPr>
          </a:p>
        </p:txBody>
      </p:sp>
      <p:sp>
        <p:nvSpPr>
          <p:cNvPr id="3" name="Marcador de contenido 2"/>
          <p:cNvSpPr>
            <a:spLocks noGrp="1"/>
          </p:cNvSpPr>
          <p:nvPr>
            <p:ph idx="1"/>
          </p:nvPr>
        </p:nvSpPr>
        <p:spPr>
          <a:xfrm>
            <a:off x="597615" y="2330942"/>
            <a:ext cx="5862851" cy="4351338"/>
          </a:xfrm>
        </p:spPr>
        <p:txBody>
          <a:bodyPr/>
          <a:lstStyle/>
          <a:p>
            <a:r>
              <a:rPr lang="es-PE" b="0" i="0" u="none" strike="noStrike" baseline="0" dirty="0">
                <a:solidFill>
                  <a:srgbClr val="000000"/>
                </a:solidFill>
                <a:latin typeface="Calibri" panose="020F0502020204030204" pitchFamily="34" charset="0"/>
              </a:rPr>
              <a:t>Disponibilidad Física</a:t>
            </a:r>
          </a:p>
          <a:p>
            <a:pPr marL="0" indent="0">
              <a:buNone/>
            </a:pPr>
            <a:r>
              <a:rPr lang="es-PE" b="1" i="1" u="none" strike="noStrike" baseline="0" dirty="0">
                <a:solidFill>
                  <a:srgbClr val="000000"/>
                </a:solidFill>
                <a:latin typeface="Calibri" panose="020F0502020204030204" pitchFamily="34" charset="0"/>
              </a:rPr>
              <a:t>	DF = (HOP + HRE) / HH</a:t>
            </a:r>
            <a:endParaRPr lang="es-PE" b="1" i="1" dirty="0">
              <a:solidFill>
                <a:srgbClr val="000000"/>
              </a:solidFill>
              <a:latin typeface="Calibri" panose="020F0502020204030204" pitchFamily="34" charset="0"/>
            </a:endParaRPr>
          </a:p>
          <a:p>
            <a:r>
              <a:rPr lang="es-PE" b="0" i="0" u="none" strike="noStrike" baseline="0" dirty="0">
                <a:solidFill>
                  <a:srgbClr val="000000"/>
                </a:solidFill>
                <a:latin typeface="Calibri" panose="020F0502020204030204" pitchFamily="34" charset="0"/>
              </a:rPr>
              <a:t>Índice de Utilización</a:t>
            </a:r>
          </a:p>
          <a:p>
            <a:pPr marL="0" indent="0">
              <a:buNone/>
            </a:pPr>
            <a:r>
              <a:rPr lang="es-PE" b="1" i="1" u="none" strike="noStrike" baseline="0" dirty="0">
                <a:solidFill>
                  <a:srgbClr val="000000"/>
                </a:solidFill>
                <a:latin typeface="Calibri" panose="020F0502020204030204" pitchFamily="34" charset="0"/>
              </a:rPr>
              <a:t>	UT = HOP / (HOP + HRE)</a:t>
            </a:r>
          </a:p>
          <a:p>
            <a:r>
              <a:rPr lang="es-PE" dirty="0">
                <a:solidFill>
                  <a:srgbClr val="000000"/>
                </a:solidFill>
                <a:latin typeface="Calibri" panose="020F0502020204030204" pitchFamily="34" charset="0"/>
              </a:rPr>
              <a:t>Factor Operacional</a:t>
            </a:r>
          </a:p>
          <a:p>
            <a:pPr marL="0" indent="0">
              <a:buNone/>
            </a:pPr>
            <a:r>
              <a:rPr lang="es-PE" b="1" i="1" dirty="0">
                <a:solidFill>
                  <a:srgbClr val="000000"/>
                </a:solidFill>
                <a:latin typeface="Calibri" panose="020F0502020204030204" pitchFamily="34" charset="0"/>
              </a:rPr>
              <a:t>	FO = HEF / HOP</a:t>
            </a:r>
          </a:p>
          <a:p>
            <a:r>
              <a:rPr lang="es-PE" b="0" i="0" u="none" strike="noStrike" baseline="0" dirty="0">
                <a:solidFill>
                  <a:srgbClr val="000000"/>
                </a:solidFill>
                <a:latin typeface="Calibri" panose="020F0502020204030204" pitchFamily="34" charset="0"/>
              </a:rPr>
              <a:t>Rendimiento Efectivo</a:t>
            </a:r>
          </a:p>
          <a:p>
            <a:pPr marL="0" indent="0">
              <a:buNone/>
            </a:pPr>
            <a:r>
              <a:rPr lang="nn-NO" sz="2000" b="1" i="1" u="none" strike="noStrike" baseline="0" dirty="0">
                <a:solidFill>
                  <a:srgbClr val="000000"/>
                </a:solidFill>
                <a:latin typeface="Calibri" panose="020F0502020204030204" pitchFamily="34" charset="0"/>
              </a:rPr>
              <a:t>	R</a:t>
            </a:r>
            <a:r>
              <a:rPr lang="nn-NO" sz="1400" b="1" i="1" u="none" strike="noStrike" baseline="0" dirty="0">
                <a:solidFill>
                  <a:srgbClr val="000000"/>
                </a:solidFill>
                <a:latin typeface="Calibri" panose="020F0502020204030204" pitchFamily="34" charset="0"/>
              </a:rPr>
              <a:t>ef</a:t>
            </a:r>
            <a:r>
              <a:rPr lang="nn-NO" sz="2000" b="1" i="1" u="none" strike="noStrike" baseline="0" dirty="0">
                <a:solidFill>
                  <a:srgbClr val="000000"/>
                </a:solidFill>
                <a:latin typeface="Calibri" panose="020F0502020204030204" pitchFamily="34" charset="0"/>
              </a:rPr>
              <a:t>= R</a:t>
            </a:r>
            <a:r>
              <a:rPr lang="nn-NO" sz="1400" b="1" i="1" u="none" strike="noStrike" baseline="0" dirty="0">
                <a:solidFill>
                  <a:srgbClr val="000000"/>
                </a:solidFill>
                <a:latin typeface="Calibri" panose="020F0502020204030204" pitchFamily="34" charset="0"/>
              </a:rPr>
              <a:t>teo</a:t>
            </a:r>
            <a:r>
              <a:rPr lang="nn-NO" sz="2000" b="1" i="1" u="none" strike="noStrike" baseline="0" dirty="0">
                <a:solidFill>
                  <a:srgbClr val="000000"/>
                </a:solidFill>
                <a:latin typeface="Calibri" panose="020F0502020204030204" pitchFamily="34" charset="0"/>
              </a:rPr>
              <a:t>* UT * DF * FO</a:t>
            </a:r>
            <a:endParaRPr lang="es-PE" dirty="0"/>
          </a:p>
        </p:txBody>
      </p:sp>
      <p:pic>
        <p:nvPicPr>
          <p:cNvPr id="8" name="Imagen 7">
            <a:extLst>
              <a:ext uri="{FF2B5EF4-FFF2-40B4-BE49-F238E27FC236}">
                <a16:creationId xmlns:a16="http://schemas.microsoft.com/office/drawing/2014/main" id="{F4D4CB40-9784-00A9-6373-CC7B2B3067E2}"/>
              </a:ext>
            </a:extLst>
          </p:cNvPr>
          <p:cNvPicPr>
            <a:picLocks noChangeAspect="1"/>
          </p:cNvPicPr>
          <p:nvPr/>
        </p:nvPicPr>
        <p:blipFill>
          <a:blip r:embed="rId5"/>
          <a:stretch>
            <a:fillRect/>
          </a:stretch>
        </p:blipFill>
        <p:spPr>
          <a:xfrm>
            <a:off x="-196191" y="297025"/>
            <a:ext cx="9571550" cy="859611"/>
          </a:xfrm>
          <a:prstGeom prst="rect">
            <a:avLst/>
          </a:prstGeom>
        </p:spPr>
      </p:pic>
      <p:pic>
        <p:nvPicPr>
          <p:cNvPr id="10" name="Imagen 9">
            <a:extLst>
              <a:ext uri="{FF2B5EF4-FFF2-40B4-BE49-F238E27FC236}">
                <a16:creationId xmlns:a16="http://schemas.microsoft.com/office/drawing/2014/main" id="{C3E2D8C8-C7E6-F790-B40B-5B30239D2E8D}"/>
              </a:ext>
            </a:extLst>
          </p:cNvPr>
          <p:cNvPicPr>
            <a:picLocks noChangeAspect="1"/>
          </p:cNvPicPr>
          <p:nvPr/>
        </p:nvPicPr>
        <p:blipFill>
          <a:blip r:embed="rId6"/>
          <a:stretch>
            <a:fillRect/>
          </a:stretch>
        </p:blipFill>
        <p:spPr>
          <a:xfrm>
            <a:off x="6241659" y="2145322"/>
            <a:ext cx="5452109" cy="3639283"/>
          </a:xfrm>
          <a:prstGeom prst="rect">
            <a:avLst/>
          </a:prstGeom>
        </p:spPr>
      </p:pic>
    </p:spTree>
    <p:extLst>
      <p:ext uri="{BB962C8B-B14F-4D97-AF65-F5344CB8AC3E}">
        <p14:creationId xmlns:p14="http://schemas.microsoft.com/office/powerpoint/2010/main" val="293170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491E5D0-6CED-52F0-2520-5A8E453B49EC}"/>
              </a:ext>
            </a:extLst>
          </p:cNvPr>
          <p:cNvGraphicFramePr>
            <a:graphicFrameLocks noChangeAspect="1"/>
          </p:cNvGraphicFramePr>
          <p:nvPr>
            <p:custDataLst>
              <p:tags r:id="rId1"/>
            </p:custDataLst>
            <p:extLst>
              <p:ext uri="{D42A27DB-BD31-4B8C-83A1-F6EECF244321}">
                <p14:modId xmlns:p14="http://schemas.microsoft.com/office/powerpoint/2010/main" val="2648640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2244969" y="1577851"/>
            <a:ext cx="10515600" cy="598867"/>
          </a:xfrm>
        </p:spPr>
        <p:txBody>
          <a:bodyPr vert="horz">
            <a:normAutofit/>
          </a:bodyPr>
          <a:lstStyle/>
          <a:p>
            <a:pPr algn="ctr"/>
            <a:r>
              <a:rPr lang="es-PE" sz="3200" b="1" i="0" u="none" strike="noStrike" baseline="0" dirty="0">
                <a:latin typeface="Arial Narrow" panose="020B0606020202030204" pitchFamily="34" charset="0"/>
              </a:rPr>
              <a:t>Movimientos de Tierras</a:t>
            </a:r>
            <a:endParaRPr lang="es-PE" sz="3200" b="1" dirty="0"/>
          </a:p>
        </p:txBody>
      </p:sp>
      <p:sp>
        <p:nvSpPr>
          <p:cNvPr id="3" name="Marcador de contenido 2"/>
          <p:cNvSpPr>
            <a:spLocks noGrp="1"/>
          </p:cNvSpPr>
          <p:nvPr>
            <p:ph idx="1"/>
          </p:nvPr>
        </p:nvSpPr>
        <p:spPr>
          <a:xfrm>
            <a:off x="171376" y="2196969"/>
            <a:ext cx="10515600" cy="4351338"/>
          </a:xfrm>
        </p:spPr>
        <p:txBody>
          <a:bodyPr/>
          <a:lstStyle/>
          <a:p>
            <a:r>
              <a:rPr lang="es-PE" sz="1800" dirty="0">
                <a:latin typeface="var(--artdeco-reset-typography-font-family-sans)"/>
              </a:rPr>
              <a:t>Se denomina movimiento de tierras al conjunto de operaciones que se realizan con los terrenos naturales, afín de modificar las formas de la naturaleza o de aportar materiales útiles en obras públicas, minería o industria.</a:t>
            </a:r>
          </a:p>
        </p:txBody>
      </p:sp>
      <p:sp>
        <p:nvSpPr>
          <p:cNvPr id="4" name="Rectángulo 3"/>
          <p:cNvSpPr/>
          <p:nvPr/>
        </p:nvSpPr>
        <p:spPr>
          <a:xfrm>
            <a:off x="293077" y="3614306"/>
            <a:ext cx="4744961" cy="646331"/>
          </a:xfrm>
          <a:prstGeom prst="rect">
            <a:avLst/>
          </a:prstGeom>
        </p:spPr>
        <p:txBody>
          <a:bodyPr wrap="square">
            <a:spAutoFit/>
          </a:bodyPr>
          <a:lstStyle/>
          <a:p>
            <a:r>
              <a:rPr lang="es-PE" b="1" dirty="0">
                <a:latin typeface="var(--artdeco-reset-typography-font-family-sans)"/>
              </a:rPr>
              <a:t>Las operaciones del movimiento de tierras en el caso más general son:</a:t>
            </a:r>
          </a:p>
        </p:txBody>
      </p:sp>
      <p:sp>
        <p:nvSpPr>
          <p:cNvPr id="5" name="Rectángulo 4"/>
          <p:cNvSpPr/>
          <p:nvPr/>
        </p:nvSpPr>
        <p:spPr>
          <a:xfrm>
            <a:off x="486508" y="4459304"/>
            <a:ext cx="4429829" cy="2031325"/>
          </a:xfrm>
          <a:prstGeom prst="rect">
            <a:avLst/>
          </a:prstGeom>
        </p:spPr>
        <p:txBody>
          <a:bodyPr wrap="square">
            <a:spAutoFit/>
          </a:bodyPr>
          <a:lstStyle/>
          <a:p>
            <a:pPr marL="285750" marR="0" indent="-285750">
              <a:buFont typeface="Arial" panose="020B0604020202020204" pitchFamily="34" charset="0"/>
              <a:buChar char="•"/>
            </a:pPr>
            <a:r>
              <a:rPr lang="es-PE" dirty="0">
                <a:latin typeface="var(--artdeco-reset-typography-font-family-sans)"/>
              </a:rPr>
              <a:t>Excavación o arranque.</a:t>
            </a:r>
          </a:p>
          <a:p>
            <a:pPr marL="285750" marR="0" indent="-285750">
              <a:buFont typeface="Arial" panose="020B0604020202020204" pitchFamily="34" charset="0"/>
              <a:buChar char="•"/>
            </a:pPr>
            <a:r>
              <a:rPr lang="es-PE" dirty="0">
                <a:latin typeface="var(--artdeco-reset-typography-font-family-sans)"/>
              </a:rPr>
              <a:t>Carga.</a:t>
            </a:r>
          </a:p>
          <a:p>
            <a:pPr marL="285750" marR="0" indent="-285750">
              <a:buFont typeface="Arial" panose="020B0604020202020204" pitchFamily="34" charset="0"/>
              <a:buChar char="•"/>
            </a:pPr>
            <a:r>
              <a:rPr lang="es-PE" dirty="0">
                <a:latin typeface="var(--artdeco-reset-typography-font-family-sans)"/>
              </a:rPr>
              <a:t>Acarreo. Descarga.</a:t>
            </a:r>
          </a:p>
          <a:p>
            <a:pPr marL="285750" marR="0" indent="-285750">
              <a:buFont typeface="Arial" panose="020B0604020202020204" pitchFamily="34" charset="0"/>
              <a:buChar char="•"/>
            </a:pPr>
            <a:r>
              <a:rPr lang="es-PE" dirty="0">
                <a:latin typeface="var(--artdeco-reset-typography-font-family-sans)"/>
              </a:rPr>
              <a:t>Extendido.</a:t>
            </a:r>
          </a:p>
          <a:p>
            <a:pPr marL="285750" marR="0" indent="-285750">
              <a:buFont typeface="Arial" panose="020B0604020202020204" pitchFamily="34" charset="0"/>
              <a:buChar char="•"/>
            </a:pPr>
            <a:r>
              <a:rPr lang="es-PE" dirty="0">
                <a:latin typeface="var(--artdeco-reset-typography-font-family-sans)"/>
              </a:rPr>
              <a:t>Humectación o desecación. Compactación.</a:t>
            </a:r>
          </a:p>
          <a:p>
            <a:pPr marL="285750" marR="0" indent="-285750">
              <a:buFont typeface="Arial" panose="020B0604020202020204" pitchFamily="34" charset="0"/>
              <a:buChar char="•"/>
            </a:pPr>
            <a:r>
              <a:rPr lang="es-PE" dirty="0">
                <a:latin typeface="var(--artdeco-reset-typography-font-family-sans)"/>
              </a:rPr>
              <a:t>Servicios auxiliares (refinos, </a:t>
            </a:r>
            <a:r>
              <a:rPr lang="es-PE" dirty="0" err="1">
                <a:latin typeface="var(--artdeco-reset-typography-font-family-sans)"/>
              </a:rPr>
              <a:t>saneos</a:t>
            </a:r>
            <a:r>
              <a:rPr lang="es-PE" dirty="0">
                <a:latin typeface="var(--artdeco-reset-typography-font-family-sans)"/>
              </a:rPr>
              <a:t>, etc.).</a:t>
            </a:r>
          </a:p>
        </p:txBody>
      </p:sp>
      <p:pic>
        <p:nvPicPr>
          <p:cNvPr id="6" name="Imagen 5"/>
          <p:cNvPicPr>
            <a:picLocks noChangeAspect="1"/>
          </p:cNvPicPr>
          <p:nvPr/>
        </p:nvPicPr>
        <p:blipFill>
          <a:blip r:embed="rId5"/>
          <a:stretch>
            <a:fillRect/>
          </a:stretch>
        </p:blipFill>
        <p:spPr>
          <a:xfrm>
            <a:off x="5268029" y="3184820"/>
            <a:ext cx="6752595" cy="3673179"/>
          </a:xfrm>
          <a:prstGeom prst="rect">
            <a:avLst/>
          </a:prstGeom>
        </p:spPr>
      </p:pic>
      <p:sp>
        <p:nvSpPr>
          <p:cNvPr id="11" name="Text Box 4">
            <a:extLst>
              <a:ext uri="{FF2B5EF4-FFF2-40B4-BE49-F238E27FC236}">
                <a16:creationId xmlns:a16="http://schemas.microsoft.com/office/drawing/2014/main" id="{B0E3DA21-D05C-18CB-5D8D-514F9EDE4A85}"/>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660810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25278AF0-EF64-F2B7-C877-40D792803B0F}"/>
              </a:ext>
            </a:extLst>
          </p:cNvPr>
          <p:cNvGraphicFramePr>
            <a:graphicFrameLocks noChangeAspect="1"/>
          </p:cNvGraphicFramePr>
          <p:nvPr>
            <p:custDataLst>
              <p:tags r:id="rId1"/>
            </p:custDataLst>
            <p:extLst>
              <p:ext uri="{D42A27DB-BD31-4B8C-83A1-F6EECF244321}">
                <p14:modId xmlns:p14="http://schemas.microsoft.com/office/powerpoint/2010/main" val="36534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714716" y="962699"/>
            <a:ext cx="9634182" cy="1325563"/>
          </a:xfrm>
        </p:spPr>
        <p:txBody>
          <a:bodyPr vert="horz"/>
          <a:lstStyle/>
          <a:p>
            <a:r>
              <a:rPr lang="es-PE" b="1" i="0" u="sng" strike="noStrike" baseline="0" dirty="0">
                <a:solidFill>
                  <a:srgbClr val="FF0000"/>
                </a:solidFill>
                <a:latin typeface="Arial Narrow" panose="020B0606020202030204" pitchFamily="34" charset="0"/>
              </a:rPr>
              <a:t>Materiales</a:t>
            </a:r>
            <a:r>
              <a:rPr lang="es-PE" b="0" i="0" u="none" strike="noStrike" baseline="0" dirty="0">
                <a:solidFill>
                  <a:srgbClr val="000000"/>
                </a:solidFill>
                <a:latin typeface="Arial Narrow" panose="020B0606020202030204" pitchFamily="34" charset="0"/>
              </a:rPr>
              <a:t> </a:t>
            </a:r>
            <a:endParaRPr lang="es-PE" dirty="0"/>
          </a:p>
        </p:txBody>
      </p:sp>
      <p:pic>
        <p:nvPicPr>
          <p:cNvPr id="4" name="Marcador de contenido 3"/>
          <p:cNvPicPr>
            <a:picLocks noGrp="1" noChangeAspect="1"/>
          </p:cNvPicPr>
          <p:nvPr>
            <p:ph idx="1"/>
          </p:nvPr>
        </p:nvPicPr>
        <p:blipFill>
          <a:blip r:embed="rId5"/>
          <a:stretch>
            <a:fillRect/>
          </a:stretch>
        </p:blipFill>
        <p:spPr>
          <a:xfrm>
            <a:off x="789969" y="2344936"/>
            <a:ext cx="3036455" cy="2984500"/>
          </a:xfrm>
          <a:prstGeom prst="rect">
            <a:avLst/>
          </a:prstGeom>
        </p:spPr>
      </p:pic>
      <p:pic>
        <p:nvPicPr>
          <p:cNvPr id="5" name="Imagen 4"/>
          <p:cNvPicPr>
            <a:picLocks noChangeAspect="1"/>
          </p:cNvPicPr>
          <p:nvPr/>
        </p:nvPicPr>
        <p:blipFill>
          <a:blip r:embed="rId6"/>
          <a:stretch>
            <a:fillRect/>
          </a:stretch>
        </p:blipFill>
        <p:spPr>
          <a:xfrm>
            <a:off x="6435970" y="1105950"/>
            <a:ext cx="4138785" cy="2755451"/>
          </a:xfrm>
          <a:prstGeom prst="rect">
            <a:avLst/>
          </a:prstGeom>
        </p:spPr>
      </p:pic>
      <p:pic>
        <p:nvPicPr>
          <p:cNvPr id="6" name="Imagen 5"/>
          <p:cNvPicPr>
            <a:picLocks noChangeAspect="1"/>
          </p:cNvPicPr>
          <p:nvPr/>
        </p:nvPicPr>
        <p:blipFill>
          <a:blip r:embed="rId7"/>
          <a:stretch>
            <a:fillRect/>
          </a:stretch>
        </p:blipFill>
        <p:spPr>
          <a:xfrm>
            <a:off x="6435970" y="3974748"/>
            <a:ext cx="4607790" cy="2709375"/>
          </a:xfrm>
          <a:prstGeom prst="rect">
            <a:avLst/>
          </a:prstGeom>
        </p:spPr>
      </p:pic>
      <p:sp>
        <p:nvSpPr>
          <p:cNvPr id="7" name="Rectángulo 6"/>
          <p:cNvSpPr/>
          <p:nvPr/>
        </p:nvSpPr>
        <p:spPr>
          <a:xfrm>
            <a:off x="1575097" y="5337664"/>
            <a:ext cx="1196161" cy="584775"/>
          </a:xfrm>
          <a:prstGeom prst="rect">
            <a:avLst/>
          </a:prstGeom>
        </p:spPr>
        <p:txBody>
          <a:bodyPr wrap="none">
            <a:spAutoFit/>
          </a:bodyPr>
          <a:lstStyle/>
          <a:p>
            <a:r>
              <a:rPr lang="es-PE" sz="3200" b="1" i="0" u="none" strike="noStrike" baseline="0" dirty="0">
                <a:solidFill>
                  <a:srgbClr val="000000"/>
                </a:solidFill>
                <a:latin typeface="Arial Narrow" panose="020B0606020202030204" pitchFamily="34" charset="0"/>
              </a:rPr>
              <a:t>Rocas</a:t>
            </a:r>
            <a:endParaRPr lang="es-PE" dirty="0"/>
          </a:p>
        </p:txBody>
      </p:sp>
      <p:sp>
        <p:nvSpPr>
          <p:cNvPr id="8" name="Rectángulo 7"/>
          <p:cNvSpPr/>
          <p:nvPr/>
        </p:nvSpPr>
        <p:spPr>
          <a:xfrm>
            <a:off x="4793464" y="5540285"/>
            <a:ext cx="1302536" cy="584775"/>
          </a:xfrm>
          <a:prstGeom prst="rect">
            <a:avLst/>
          </a:prstGeom>
        </p:spPr>
        <p:txBody>
          <a:bodyPr wrap="none">
            <a:spAutoFit/>
          </a:bodyPr>
          <a:lstStyle/>
          <a:p>
            <a:r>
              <a:rPr lang="es-PE" sz="3200" b="1" i="0" u="none" strike="noStrike" baseline="0" dirty="0">
                <a:solidFill>
                  <a:srgbClr val="000000"/>
                </a:solidFill>
                <a:latin typeface="Arial Narrow" panose="020B0606020202030204" pitchFamily="34" charset="0"/>
              </a:rPr>
              <a:t>Tierras</a:t>
            </a:r>
            <a:endParaRPr lang="es-PE" dirty="0"/>
          </a:p>
        </p:txBody>
      </p:sp>
      <p:sp>
        <p:nvSpPr>
          <p:cNvPr id="9" name="Rectángulo 8"/>
          <p:cNvSpPr/>
          <p:nvPr/>
        </p:nvSpPr>
        <p:spPr>
          <a:xfrm>
            <a:off x="4793464" y="1898901"/>
            <a:ext cx="1476686" cy="584775"/>
          </a:xfrm>
          <a:prstGeom prst="rect">
            <a:avLst/>
          </a:prstGeom>
        </p:spPr>
        <p:txBody>
          <a:bodyPr wrap="none">
            <a:spAutoFit/>
          </a:bodyPr>
          <a:lstStyle/>
          <a:p>
            <a:r>
              <a:rPr lang="es-PE" sz="3200" b="1" i="0" u="none" strike="noStrike" baseline="0" dirty="0">
                <a:solidFill>
                  <a:srgbClr val="000000"/>
                </a:solidFill>
                <a:latin typeface="Arial Narrow" panose="020B0606020202030204" pitchFamily="34" charset="0"/>
              </a:rPr>
              <a:t>Mezclas</a:t>
            </a:r>
            <a:endParaRPr lang="es-PE" dirty="0"/>
          </a:p>
        </p:txBody>
      </p:sp>
      <p:sp>
        <p:nvSpPr>
          <p:cNvPr id="11" name="Text Box 4">
            <a:extLst>
              <a:ext uri="{FF2B5EF4-FFF2-40B4-BE49-F238E27FC236}">
                <a16:creationId xmlns:a16="http://schemas.microsoft.com/office/drawing/2014/main" id="{8404E819-ED98-FD17-FC58-9DDB5D231D30}"/>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2006791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DA8B7F7E-8405-8385-7FBC-8C5C788F98B3}"/>
              </a:ext>
            </a:extLst>
          </p:cNvPr>
          <p:cNvGraphicFramePr>
            <a:graphicFrameLocks noChangeAspect="1"/>
          </p:cNvGraphicFramePr>
          <p:nvPr>
            <p:custDataLst>
              <p:tags r:id="rId1"/>
            </p:custDataLst>
            <p:extLst>
              <p:ext uri="{D42A27DB-BD31-4B8C-83A1-F6EECF244321}">
                <p14:modId xmlns:p14="http://schemas.microsoft.com/office/powerpoint/2010/main" val="847823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580293" y="880835"/>
            <a:ext cx="10515600" cy="713048"/>
          </a:xfrm>
        </p:spPr>
        <p:txBody>
          <a:bodyPr vert="horz">
            <a:normAutofit/>
          </a:bodyPr>
          <a:lstStyle/>
          <a:p>
            <a:r>
              <a:rPr lang="es-PE" sz="2800" b="1" i="0" u="sng" strike="noStrike" baseline="0" dirty="0">
                <a:latin typeface="Arial Narrow" panose="020B0606020202030204" pitchFamily="34" charset="0"/>
              </a:rPr>
              <a:t>Características de los Materiales </a:t>
            </a:r>
            <a:endParaRPr lang="es-PE" sz="2800" b="1" u="sng" dirty="0"/>
          </a:p>
        </p:txBody>
      </p:sp>
      <p:sp>
        <p:nvSpPr>
          <p:cNvPr id="3" name="Marcador de contenido 2"/>
          <p:cNvSpPr>
            <a:spLocks noGrp="1"/>
          </p:cNvSpPr>
          <p:nvPr>
            <p:ph idx="1"/>
          </p:nvPr>
        </p:nvSpPr>
        <p:spPr>
          <a:xfrm>
            <a:off x="488782" y="1527703"/>
            <a:ext cx="10515600" cy="4351338"/>
          </a:xfrm>
        </p:spPr>
        <p:txBody>
          <a:bodyPr/>
          <a:lstStyle/>
          <a:p>
            <a:r>
              <a:rPr lang="es-PE" sz="1800" i="0" u="none" strike="noStrike" baseline="0" dirty="0">
                <a:solidFill>
                  <a:srgbClr val="000000"/>
                </a:solidFill>
              </a:rPr>
              <a:t>Las características y propiedades de los materiales afectan directamente la producción y el desempeño de las máquinas.</a:t>
            </a:r>
          </a:p>
          <a:p>
            <a:endParaRPr lang="es-PE" dirty="0"/>
          </a:p>
        </p:txBody>
      </p:sp>
      <p:pic>
        <p:nvPicPr>
          <p:cNvPr id="4" name="Imagen 3"/>
          <p:cNvPicPr>
            <a:picLocks noChangeAspect="1"/>
          </p:cNvPicPr>
          <p:nvPr/>
        </p:nvPicPr>
        <p:blipFill>
          <a:blip r:embed="rId5"/>
          <a:stretch>
            <a:fillRect/>
          </a:stretch>
        </p:blipFill>
        <p:spPr>
          <a:xfrm>
            <a:off x="830427" y="2069469"/>
            <a:ext cx="4663827" cy="3411775"/>
          </a:xfrm>
          <a:prstGeom prst="rect">
            <a:avLst/>
          </a:prstGeom>
        </p:spPr>
      </p:pic>
      <p:pic>
        <p:nvPicPr>
          <p:cNvPr id="5" name="Imagen 4"/>
          <p:cNvPicPr>
            <a:picLocks noChangeAspect="1"/>
          </p:cNvPicPr>
          <p:nvPr/>
        </p:nvPicPr>
        <p:blipFill>
          <a:blip r:embed="rId6"/>
          <a:stretch>
            <a:fillRect/>
          </a:stretch>
        </p:blipFill>
        <p:spPr>
          <a:xfrm>
            <a:off x="6623693" y="2031051"/>
            <a:ext cx="4737880" cy="3488612"/>
          </a:xfrm>
          <a:prstGeom prst="rect">
            <a:avLst/>
          </a:prstGeom>
        </p:spPr>
      </p:pic>
      <p:pic>
        <p:nvPicPr>
          <p:cNvPr id="6" name="Imagen 5"/>
          <p:cNvPicPr>
            <a:picLocks noChangeAspect="1"/>
          </p:cNvPicPr>
          <p:nvPr/>
        </p:nvPicPr>
        <p:blipFill>
          <a:blip r:embed="rId7"/>
          <a:stretch>
            <a:fillRect/>
          </a:stretch>
        </p:blipFill>
        <p:spPr>
          <a:xfrm>
            <a:off x="1593660" y="5598518"/>
            <a:ext cx="2413184" cy="1259482"/>
          </a:xfrm>
          <a:prstGeom prst="rect">
            <a:avLst/>
          </a:prstGeom>
        </p:spPr>
      </p:pic>
      <p:sp>
        <p:nvSpPr>
          <p:cNvPr id="7" name="Rectángulo 6"/>
          <p:cNvSpPr/>
          <p:nvPr/>
        </p:nvSpPr>
        <p:spPr>
          <a:xfrm>
            <a:off x="2040268" y="5937678"/>
            <a:ext cx="1519968" cy="584775"/>
          </a:xfrm>
          <a:prstGeom prst="rect">
            <a:avLst/>
          </a:prstGeom>
        </p:spPr>
        <p:txBody>
          <a:bodyPr wrap="none">
            <a:spAutoFit/>
          </a:bodyPr>
          <a:lstStyle/>
          <a:p>
            <a:pPr algn="ctr"/>
            <a:r>
              <a:rPr lang="es-PE" sz="1600" b="1" i="0" u="none" strike="noStrike" baseline="0" dirty="0">
                <a:solidFill>
                  <a:srgbClr val="000000"/>
                </a:solidFill>
                <a:latin typeface="Calibri" panose="020F0502020204030204" pitchFamily="34" charset="0"/>
              </a:rPr>
              <a:t>GRANULAR NO </a:t>
            </a:r>
          </a:p>
          <a:p>
            <a:pPr algn="ctr"/>
            <a:r>
              <a:rPr lang="es-PE" sz="1600" b="1" i="0" u="none" strike="noStrike" baseline="0" dirty="0">
                <a:solidFill>
                  <a:srgbClr val="000000"/>
                </a:solidFill>
                <a:latin typeface="Calibri" panose="020F0502020204030204" pitchFamily="34" charset="0"/>
              </a:rPr>
              <a:t>COHESIVO</a:t>
            </a:r>
            <a:endParaRPr lang="es-PE" sz="1600" dirty="0"/>
          </a:p>
        </p:txBody>
      </p:sp>
      <p:pic>
        <p:nvPicPr>
          <p:cNvPr id="8" name="Imagen 7"/>
          <p:cNvPicPr>
            <a:picLocks noChangeAspect="1"/>
          </p:cNvPicPr>
          <p:nvPr/>
        </p:nvPicPr>
        <p:blipFill>
          <a:blip r:embed="rId8"/>
          <a:stretch>
            <a:fillRect/>
          </a:stretch>
        </p:blipFill>
        <p:spPr>
          <a:xfrm>
            <a:off x="7885401" y="5519663"/>
            <a:ext cx="2139064" cy="1259482"/>
          </a:xfrm>
          <a:prstGeom prst="rect">
            <a:avLst/>
          </a:prstGeom>
        </p:spPr>
      </p:pic>
      <p:sp>
        <p:nvSpPr>
          <p:cNvPr id="9" name="Rectángulo 8"/>
          <p:cNvSpPr/>
          <p:nvPr/>
        </p:nvSpPr>
        <p:spPr>
          <a:xfrm>
            <a:off x="8361713" y="5868429"/>
            <a:ext cx="1173335" cy="369332"/>
          </a:xfrm>
          <a:prstGeom prst="rect">
            <a:avLst/>
          </a:prstGeom>
        </p:spPr>
        <p:txBody>
          <a:bodyPr wrap="none">
            <a:spAutoFit/>
          </a:bodyPr>
          <a:lstStyle/>
          <a:p>
            <a:r>
              <a:rPr lang="es-PE" b="1" i="0" u="none" strike="noStrike" baseline="0" dirty="0">
                <a:solidFill>
                  <a:srgbClr val="000000"/>
                </a:solidFill>
                <a:latin typeface="Calibri" panose="020F0502020204030204" pitchFamily="34" charset="0"/>
              </a:rPr>
              <a:t>COHESIVO</a:t>
            </a:r>
            <a:endParaRPr lang="es-PE" dirty="0"/>
          </a:p>
        </p:txBody>
      </p:sp>
      <p:sp>
        <p:nvSpPr>
          <p:cNvPr id="12" name="Text Box 4">
            <a:extLst>
              <a:ext uri="{FF2B5EF4-FFF2-40B4-BE49-F238E27FC236}">
                <a16:creationId xmlns:a16="http://schemas.microsoft.com/office/drawing/2014/main" id="{FA8586BF-B7FD-1585-88C8-E6E8B1680F2D}"/>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320179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DD836B2-97BC-C354-957F-C796F2968505}"/>
              </a:ext>
            </a:extLst>
          </p:cNvPr>
          <p:cNvGraphicFramePr>
            <a:graphicFrameLocks noChangeAspect="1"/>
          </p:cNvGraphicFramePr>
          <p:nvPr>
            <p:custDataLst>
              <p:tags r:id="rId1"/>
            </p:custDataLst>
            <p:extLst>
              <p:ext uri="{D42A27DB-BD31-4B8C-83A1-F6EECF244321}">
                <p14:modId xmlns:p14="http://schemas.microsoft.com/office/powerpoint/2010/main" val="21105170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432522" y="1078523"/>
            <a:ext cx="10515600" cy="440093"/>
          </a:xfrm>
        </p:spPr>
        <p:txBody>
          <a:bodyPr vert="horz">
            <a:normAutofit fontScale="90000"/>
          </a:bodyPr>
          <a:lstStyle/>
          <a:p>
            <a:r>
              <a:rPr lang="es-PE" sz="2800" b="1" i="0" u="sng" strike="noStrike" baseline="0" dirty="0">
                <a:solidFill>
                  <a:srgbClr val="FF0000"/>
                </a:solidFill>
                <a:latin typeface="Arial Narrow" panose="020B0606020202030204" pitchFamily="34" charset="0"/>
              </a:rPr>
              <a:t>Propiedad de los Suelos </a:t>
            </a:r>
            <a:endParaRPr lang="es-PE" sz="2800" u="sng" dirty="0">
              <a:solidFill>
                <a:srgbClr val="FF0000"/>
              </a:solidFill>
            </a:endParaRPr>
          </a:p>
        </p:txBody>
      </p:sp>
      <p:pic>
        <p:nvPicPr>
          <p:cNvPr id="4" name="Marcador de contenido 3"/>
          <p:cNvPicPr>
            <a:picLocks noGrp="1" noChangeAspect="1"/>
          </p:cNvPicPr>
          <p:nvPr>
            <p:ph idx="1"/>
          </p:nvPr>
        </p:nvPicPr>
        <p:blipFill>
          <a:blip r:embed="rId5"/>
          <a:stretch>
            <a:fillRect/>
          </a:stretch>
        </p:blipFill>
        <p:spPr>
          <a:xfrm>
            <a:off x="2013907" y="2608496"/>
            <a:ext cx="7352831" cy="3924689"/>
          </a:xfrm>
          <a:prstGeom prst="rect">
            <a:avLst/>
          </a:prstGeom>
        </p:spPr>
      </p:pic>
      <p:sp>
        <p:nvSpPr>
          <p:cNvPr id="5" name="Rectángulo 4"/>
          <p:cNvSpPr/>
          <p:nvPr/>
        </p:nvSpPr>
        <p:spPr>
          <a:xfrm>
            <a:off x="662266" y="1503941"/>
            <a:ext cx="9376012" cy="492443"/>
          </a:xfrm>
          <a:prstGeom prst="rect">
            <a:avLst/>
          </a:prstGeom>
        </p:spPr>
        <p:txBody>
          <a:bodyPr wrap="square">
            <a:spAutoFit/>
          </a:bodyPr>
          <a:lstStyle/>
          <a:p>
            <a:r>
              <a:rPr lang="es-PE" sz="2600" b="1" i="1" u="none" strike="noStrike" baseline="0" dirty="0">
                <a:solidFill>
                  <a:srgbClr val="000000"/>
                </a:solidFill>
                <a:latin typeface="Arial Narrow" panose="020B0606020202030204" pitchFamily="34" charset="0"/>
              </a:rPr>
              <a:t>La principal propiedad que afecta el rendimiento de las máquinas:</a:t>
            </a:r>
            <a:endParaRPr lang="es-PE" dirty="0"/>
          </a:p>
        </p:txBody>
      </p:sp>
      <p:sp>
        <p:nvSpPr>
          <p:cNvPr id="7" name="Rectángulo 6"/>
          <p:cNvSpPr/>
          <p:nvPr/>
        </p:nvSpPr>
        <p:spPr>
          <a:xfrm>
            <a:off x="1789913" y="2046533"/>
            <a:ext cx="1505540" cy="461665"/>
          </a:xfrm>
          <a:prstGeom prst="rect">
            <a:avLst/>
          </a:prstGeom>
        </p:spPr>
        <p:txBody>
          <a:bodyPr wrap="none">
            <a:spAutoFit/>
          </a:bodyPr>
          <a:lstStyle/>
          <a:p>
            <a:r>
              <a:rPr lang="es-PE" sz="2400" b="1" i="1" u="none" strike="noStrike" baseline="0" dirty="0">
                <a:solidFill>
                  <a:srgbClr val="FF0000"/>
                </a:solidFill>
                <a:latin typeface="Arial Narrow" panose="020B0606020202030204" pitchFamily="34" charset="0"/>
              </a:rPr>
              <a:t>DENSIDAD</a:t>
            </a:r>
            <a:endParaRPr lang="es-PE" dirty="0">
              <a:solidFill>
                <a:srgbClr val="FF0000"/>
              </a:solidFill>
            </a:endParaRPr>
          </a:p>
        </p:txBody>
      </p:sp>
      <p:sp>
        <p:nvSpPr>
          <p:cNvPr id="8" name="Rectángulo 7"/>
          <p:cNvSpPr/>
          <p:nvPr/>
        </p:nvSpPr>
        <p:spPr>
          <a:xfrm>
            <a:off x="2877971" y="2634781"/>
            <a:ext cx="3020379" cy="492443"/>
          </a:xfrm>
          <a:prstGeom prst="rect">
            <a:avLst/>
          </a:prstGeom>
        </p:spPr>
        <p:txBody>
          <a:bodyPr wrap="none">
            <a:spAutoFit/>
          </a:bodyPr>
          <a:lstStyle/>
          <a:p>
            <a:r>
              <a:rPr lang="es-PE" sz="2400" b="0" i="0" u="none" strike="noStrike" baseline="0" dirty="0">
                <a:solidFill>
                  <a:srgbClr val="000000"/>
                </a:solidFill>
                <a:latin typeface="Arial" panose="020B0604020202020204" pitchFamily="34" charset="0"/>
              </a:rPr>
              <a:t>Densidad en </a:t>
            </a:r>
            <a:r>
              <a:rPr lang="es-PE" sz="2600" b="1" i="0" u="none" strike="noStrike" baseline="0" dirty="0">
                <a:solidFill>
                  <a:srgbClr val="FF0000"/>
                </a:solidFill>
                <a:latin typeface="Arial" panose="020B0604020202020204" pitchFamily="34" charset="0"/>
              </a:rPr>
              <a:t>Banco</a:t>
            </a:r>
            <a:endParaRPr lang="es-PE" dirty="0">
              <a:solidFill>
                <a:srgbClr val="FF0000"/>
              </a:solidFill>
            </a:endParaRPr>
          </a:p>
        </p:txBody>
      </p:sp>
      <p:sp>
        <p:nvSpPr>
          <p:cNvPr id="9" name="Rectángulo 8"/>
          <p:cNvSpPr/>
          <p:nvPr/>
        </p:nvSpPr>
        <p:spPr>
          <a:xfrm>
            <a:off x="6475566" y="2936557"/>
            <a:ext cx="2813591" cy="492443"/>
          </a:xfrm>
          <a:prstGeom prst="rect">
            <a:avLst/>
          </a:prstGeom>
        </p:spPr>
        <p:txBody>
          <a:bodyPr wrap="none">
            <a:spAutoFit/>
          </a:bodyPr>
          <a:lstStyle/>
          <a:p>
            <a:r>
              <a:rPr lang="es-PE" sz="2400" b="0" i="0" u="none" strike="noStrike" baseline="0" dirty="0">
                <a:solidFill>
                  <a:srgbClr val="000000"/>
                </a:solidFill>
                <a:latin typeface="Arial" panose="020B0604020202020204" pitchFamily="34" charset="0"/>
              </a:rPr>
              <a:t>y Densidad </a:t>
            </a:r>
            <a:r>
              <a:rPr lang="es-PE" sz="2600" b="1" i="0" u="none" strike="noStrike" baseline="0" dirty="0">
                <a:solidFill>
                  <a:srgbClr val="FF0000"/>
                </a:solidFill>
                <a:latin typeface="Arial" panose="020B0604020202020204" pitchFamily="34" charset="0"/>
              </a:rPr>
              <a:t>Suelta</a:t>
            </a:r>
            <a:endParaRPr lang="es-PE" dirty="0">
              <a:solidFill>
                <a:srgbClr val="FF0000"/>
              </a:solidFill>
            </a:endParaRPr>
          </a:p>
        </p:txBody>
      </p:sp>
      <p:sp>
        <p:nvSpPr>
          <p:cNvPr id="10" name="Flecha abajo 9"/>
          <p:cNvSpPr/>
          <p:nvPr/>
        </p:nvSpPr>
        <p:spPr>
          <a:xfrm>
            <a:off x="4482420" y="3153508"/>
            <a:ext cx="253703" cy="15050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b="1">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Flecha abajo 13"/>
          <p:cNvSpPr/>
          <p:nvPr/>
        </p:nvSpPr>
        <p:spPr>
          <a:xfrm>
            <a:off x="7204636" y="3581400"/>
            <a:ext cx="303995" cy="13168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Text Box 4">
            <a:extLst>
              <a:ext uri="{FF2B5EF4-FFF2-40B4-BE49-F238E27FC236}">
                <a16:creationId xmlns:a16="http://schemas.microsoft.com/office/drawing/2014/main" id="{428AE2A6-03DD-3F12-9906-462A33F8950E}"/>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4184689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AA6AA7D9-C620-DD95-2162-33B5C71E302B}"/>
              </a:ext>
            </a:extLst>
          </p:cNvPr>
          <p:cNvGraphicFramePr>
            <a:graphicFrameLocks noChangeAspect="1"/>
          </p:cNvGraphicFramePr>
          <p:nvPr>
            <p:custDataLst>
              <p:tags r:id="rId1"/>
            </p:custDataLst>
            <p:extLst>
              <p:ext uri="{D42A27DB-BD31-4B8C-83A1-F6EECF244321}">
                <p14:modId xmlns:p14="http://schemas.microsoft.com/office/powerpoint/2010/main" val="3617727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838200" y="617171"/>
            <a:ext cx="10515600" cy="1325563"/>
          </a:xfrm>
        </p:spPr>
        <p:txBody>
          <a:bodyPr vert="horz"/>
          <a:lstStyle/>
          <a:p>
            <a:r>
              <a:rPr lang="es-PE" i="0" u="sng" strike="noStrike" baseline="0" dirty="0">
                <a:solidFill>
                  <a:srgbClr val="FF0000"/>
                </a:solidFill>
                <a:latin typeface="Arial" panose="020B0604020202020204" pitchFamily="34" charset="0"/>
              </a:rPr>
              <a:t>Densidad</a:t>
            </a:r>
            <a:endParaRPr lang="es-PE" u="sng" dirty="0">
              <a:solidFill>
                <a:srgbClr val="FF0000"/>
              </a:solidFill>
            </a:endParaRPr>
          </a:p>
        </p:txBody>
      </p:sp>
      <p:sp>
        <p:nvSpPr>
          <p:cNvPr id="3" name="Marcador de contenido 2"/>
          <p:cNvSpPr>
            <a:spLocks noGrp="1"/>
          </p:cNvSpPr>
          <p:nvPr>
            <p:ph idx="1"/>
          </p:nvPr>
        </p:nvSpPr>
        <p:spPr>
          <a:xfrm>
            <a:off x="890954" y="1604761"/>
            <a:ext cx="10515600" cy="4351338"/>
          </a:xfrm>
        </p:spPr>
        <p:txBody>
          <a:bodyPr/>
          <a:lstStyle/>
          <a:p>
            <a:pPr marL="0" indent="0">
              <a:buNone/>
            </a:pPr>
            <a:r>
              <a:rPr lang="es-PE" sz="1800" b="1" dirty="0">
                <a:solidFill>
                  <a:srgbClr val="000000"/>
                </a:solidFill>
                <a:latin typeface="Arial" panose="020B0604020202020204" pitchFamily="34" charset="0"/>
              </a:rPr>
              <a:t>Es el peso del material por unidad de volumen: kg/m</a:t>
            </a:r>
            <a:r>
              <a:rPr lang="es-PE" sz="1800" b="1" baseline="30000" dirty="0">
                <a:solidFill>
                  <a:srgbClr val="000000"/>
                </a:solidFill>
                <a:latin typeface="Arial" panose="020B0604020202020204" pitchFamily="34" charset="0"/>
              </a:rPr>
              <a:t>3</a:t>
            </a:r>
          </a:p>
          <a:p>
            <a:pPr marL="0" indent="0">
              <a:buNone/>
            </a:pPr>
            <a:r>
              <a:rPr lang="es-PE" sz="3200" b="1" i="0" u="sng" strike="noStrike" baseline="0" dirty="0">
                <a:solidFill>
                  <a:srgbClr val="000000"/>
                </a:solidFill>
                <a:latin typeface="Arial" panose="020B0604020202020204" pitchFamily="34" charset="0"/>
              </a:rPr>
              <a:t>Densidad en </a:t>
            </a:r>
            <a:r>
              <a:rPr lang="es-PE" sz="3200" b="1" i="0" u="sng" strike="noStrike" baseline="0" dirty="0">
                <a:latin typeface="Arial" panose="020B0604020202020204" pitchFamily="34" charset="0"/>
              </a:rPr>
              <a:t>banco</a:t>
            </a:r>
            <a:endParaRPr lang="es-PE" sz="3200" b="0" i="0" u="sng" strike="noStrike" baseline="0" dirty="0">
              <a:latin typeface="Arial" panose="020B0604020202020204" pitchFamily="34" charset="0"/>
            </a:endParaRPr>
          </a:p>
          <a:p>
            <a:pPr marL="0" indent="0">
              <a:buNone/>
            </a:pPr>
            <a:r>
              <a:rPr lang="es-PE" sz="1800" b="1" dirty="0">
                <a:solidFill>
                  <a:srgbClr val="000000"/>
                </a:solidFill>
                <a:latin typeface="Arial" panose="020B0604020202020204" pitchFamily="34" charset="0"/>
              </a:rPr>
              <a:t>Es el peso del material en su estado natural: kg/m</a:t>
            </a:r>
            <a:r>
              <a:rPr lang="es-PE" sz="1800" b="1" baseline="30000" dirty="0">
                <a:solidFill>
                  <a:srgbClr val="000000"/>
                </a:solidFill>
                <a:latin typeface="Arial" panose="020B0604020202020204" pitchFamily="34" charset="0"/>
              </a:rPr>
              <a:t>3</a:t>
            </a:r>
            <a:r>
              <a:rPr lang="es-PE" sz="1800" b="1" i="0" u="none" strike="noStrike" baseline="0" dirty="0">
                <a:solidFill>
                  <a:srgbClr val="000000"/>
                </a:solidFill>
                <a:latin typeface="Arial" panose="020B0604020202020204" pitchFamily="34" charset="0"/>
              </a:rPr>
              <a:t> </a:t>
            </a:r>
            <a:r>
              <a:rPr lang="es-PE" sz="1800" b="1" dirty="0">
                <a:solidFill>
                  <a:srgbClr val="000000"/>
                </a:solidFill>
                <a:latin typeface="Arial" panose="020B0604020202020204" pitchFamily="34" charset="0"/>
              </a:rPr>
              <a:t>en banco</a:t>
            </a:r>
            <a:endParaRPr lang="es-PE" sz="1800" dirty="0">
              <a:solidFill>
                <a:srgbClr val="000000"/>
              </a:solidFill>
              <a:latin typeface="Arial" panose="020B0604020202020204" pitchFamily="34" charset="0"/>
            </a:endParaRPr>
          </a:p>
          <a:p>
            <a:pPr marL="0" indent="0">
              <a:buNone/>
            </a:pPr>
            <a:r>
              <a:rPr lang="es-PE" sz="3200" b="1" i="0" u="sng" strike="noStrike" baseline="0" dirty="0">
                <a:solidFill>
                  <a:srgbClr val="000000"/>
                </a:solidFill>
                <a:latin typeface="Arial" panose="020B0604020202020204" pitchFamily="34" charset="0"/>
              </a:rPr>
              <a:t>Densidad del material </a:t>
            </a:r>
            <a:r>
              <a:rPr lang="es-PE" sz="3200" b="1" i="0" u="sng" strike="noStrike" baseline="0" dirty="0">
                <a:latin typeface="Arial" panose="020B0604020202020204" pitchFamily="34" charset="0"/>
              </a:rPr>
              <a:t>suelto</a:t>
            </a:r>
            <a:endParaRPr lang="es-PE" sz="3200" b="0" i="0" u="sng" strike="noStrike" baseline="0" dirty="0">
              <a:latin typeface="Arial" panose="020B0604020202020204" pitchFamily="34" charset="0"/>
            </a:endParaRPr>
          </a:p>
          <a:p>
            <a:pPr marL="0" indent="0">
              <a:buNone/>
            </a:pPr>
            <a:r>
              <a:rPr lang="es-PE" sz="1800" b="1" dirty="0">
                <a:solidFill>
                  <a:srgbClr val="000000"/>
                </a:solidFill>
                <a:latin typeface="Arial" panose="020B0604020202020204" pitchFamily="34" charset="0"/>
              </a:rPr>
              <a:t>Es el peso del material fuera de su estado natural: kg/m</a:t>
            </a:r>
            <a:r>
              <a:rPr lang="es-PE" sz="1800" b="1" baseline="30000" dirty="0">
                <a:solidFill>
                  <a:srgbClr val="000000"/>
                </a:solidFill>
                <a:latin typeface="Arial" panose="020B0604020202020204" pitchFamily="34" charset="0"/>
              </a:rPr>
              <a:t>3</a:t>
            </a:r>
            <a:r>
              <a:rPr lang="es-PE" sz="1800" b="1" i="0" u="none" strike="noStrike" baseline="0" dirty="0">
                <a:solidFill>
                  <a:srgbClr val="000000"/>
                </a:solidFill>
                <a:latin typeface="Arial" panose="020B0604020202020204" pitchFamily="34" charset="0"/>
              </a:rPr>
              <a:t> </a:t>
            </a:r>
            <a:r>
              <a:rPr lang="es-PE" sz="1800" b="1" dirty="0">
                <a:solidFill>
                  <a:srgbClr val="000000"/>
                </a:solidFill>
                <a:latin typeface="Arial" panose="020B0604020202020204" pitchFamily="34" charset="0"/>
              </a:rPr>
              <a:t>suelto</a:t>
            </a:r>
            <a:endParaRPr lang="es-PE" sz="1800" dirty="0"/>
          </a:p>
        </p:txBody>
      </p:sp>
      <p:pic>
        <p:nvPicPr>
          <p:cNvPr id="4" name="Imagen 3"/>
          <p:cNvPicPr>
            <a:picLocks noChangeAspect="1"/>
          </p:cNvPicPr>
          <p:nvPr/>
        </p:nvPicPr>
        <p:blipFill rotWithShape="1">
          <a:blip r:embed="rId5"/>
          <a:srcRect t="2349" r="150"/>
          <a:stretch/>
        </p:blipFill>
        <p:spPr>
          <a:xfrm>
            <a:off x="3630336" y="4208585"/>
            <a:ext cx="4599264" cy="2385557"/>
          </a:xfrm>
          <a:prstGeom prst="rect">
            <a:avLst/>
          </a:prstGeom>
        </p:spPr>
      </p:pic>
      <p:sp>
        <p:nvSpPr>
          <p:cNvPr id="5" name="Text Box 4">
            <a:extLst>
              <a:ext uri="{FF2B5EF4-FFF2-40B4-BE49-F238E27FC236}">
                <a16:creationId xmlns:a16="http://schemas.microsoft.com/office/drawing/2014/main" id="{AE651F10-0375-013A-8872-366006F488F6}"/>
              </a:ext>
            </a:extLst>
          </p:cNvPr>
          <p:cNvSpPr txBox="1">
            <a:spLocks noChangeArrowheads="1"/>
          </p:cNvSpPr>
          <p:nvPr/>
        </p:nvSpPr>
        <p:spPr bwMode="auto">
          <a:xfrm>
            <a:off x="91770" y="263858"/>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3281759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1CC478B-15E5-D5FB-EA62-14480143AC0B}"/>
              </a:ext>
            </a:extLst>
          </p:cNvPr>
          <p:cNvGraphicFramePr>
            <a:graphicFrameLocks noChangeAspect="1"/>
          </p:cNvGraphicFramePr>
          <p:nvPr>
            <p:custDataLst>
              <p:tags r:id="rId1"/>
            </p:custDataLst>
            <p:extLst>
              <p:ext uri="{D42A27DB-BD31-4B8C-83A1-F6EECF244321}">
                <p14:modId xmlns:p14="http://schemas.microsoft.com/office/powerpoint/2010/main" val="8153583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2" name="Picture 4" descr="http://www.educagratis.org/moodle/file.php?file=%2F1032%2Fcub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9625" y="1476930"/>
            <a:ext cx="4369558" cy="43695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educagratis.org/moodle/file.php?file=%2F1032%2Fcub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190" y="2030927"/>
            <a:ext cx="3456201" cy="345620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10486" y="600256"/>
            <a:ext cx="10515600" cy="1325563"/>
          </a:xfrm>
        </p:spPr>
        <p:txBody>
          <a:bodyPr vert="horz">
            <a:normAutofit fontScale="90000"/>
          </a:bodyPr>
          <a:lstStyle/>
          <a:p>
            <a:pPr algn="ctr">
              <a:lnSpc>
                <a:spcPct val="150000"/>
              </a:lnSpc>
            </a:pPr>
            <a:r>
              <a:rPr lang="es-PE" sz="3200" b="1" i="0" u="sng" strike="noStrike" baseline="0" dirty="0">
                <a:solidFill>
                  <a:srgbClr val="FF0000"/>
                </a:solidFill>
                <a:latin typeface="Arial Narrow" panose="020B0606020202030204" pitchFamily="34" charset="0"/>
              </a:rPr>
              <a:t>Volumen del Material</a:t>
            </a:r>
            <a:br>
              <a:rPr lang="es-PE" sz="2800" b="1" i="0" u="none" strike="noStrike" baseline="0" dirty="0">
                <a:solidFill>
                  <a:srgbClr val="000000"/>
                </a:solidFill>
                <a:latin typeface="Arial Narrow" panose="020B0606020202030204" pitchFamily="34" charset="0"/>
              </a:rPr>
            </a:br>
            <a:r>
              <a:rPr lang="es-PE" sz="2800" b="1" i="0" u="none" strike="noStrike" baseline="0" dirty="0">
                <a:solidFill>
                  <a:srgbClr val="0070C0"/>
                </a:solidFill>
                <a:latin typeface="Arial Narrow" panose="020B0606020202030204" pitchFamily="34" charset="0"/>
              </a:rPr>
              <a:t>Abultamiento &amp; Factor de Carga</a:t>
            </a:r>
            <a:endParaRPr lang="es-PE" sz="2800" dirty="0">
              <a:solidFill>
                <a:srgbClr val="0070C0"/>
              </a:solidFill>
            </a:endParaRPr>
          </a:p>
        </p:txBody>
      </p:sp>
      <p:sp>
        <p:nvSpPr>
          <p:cNvPr id="5" name="Marcador de contenido 4"/>
          <p:cNvSpPr>
            <a:spLocks noGrp="1"/>
          </p:cNvSpPr>
          <p:nvPr>
            <p:ph idx="1"/>
          </p:nvPr>
        </p:nvSpPr>
        <p:spPr>
          <a:xfrm>
            <a:off x="2975212" y="2374709"/>
            <a:ext cx="5186149" cy="3835021"/>
          </a:xfrm>
        </p:spPr>
        <p:txBody>
          <a:bodyPr>
            <a:normAutofit fontScale="92500" lnSpcReduction="20000"/>
          </a:bodyPr>
          <a:lstStyle/>
          <a:p>
            <a:pPr marL="0" marR="0" indent="0">
              <a:buNone/>
            </a:pPr>
            <a:r>
              <a:rPr lang="es-PE" b="1" dirty="0">
                <a:solidFill>
                  <a:srgbClr val="000000"/>
                </a:solidFill>
                <a:latin typeface="Arial Narrow" panose="020B0606020202030204" pitchFamily="34" charset="0"/>
              </a:rPr>
              <a:t>		</a:t>
            </a:r>
            <a:r>
              <a:rPr lang="es-PE" sz="2200" dirty="0" err="1">
                <a:solidFill>
                  <a:srgbClr val="000000"/>
                </a:solidFill>
                <a:latin typeface="Arial Narrow" panose="020B0606020202030204" pitchFamily="34" charset="0"/>
              </a:rPr>
              <a:t>Abult</a:t>
            </a:r>
            <a:r>
              <a:rPr lang="es-PE" sz="2200" dirty="0">
                <a:solidFill>
                  <a:srgbClr val="000000"/>
                </a:solidFill>
                <a:latin typeface="Arial Narrow" panose="020B0606020202030204" pitchFamily="34" charset="0"/>
              </a:rPr>
              <a:t>. 22%</a:t>
            </a:r>
          </a:p>
          <a:p>
            <a:pPr marL="0" marR="0" indent="0">
              <a:buNone/>
            </a:pPr>
            <a:endParaRPr lang="es-PE" b="1" dirty="0">
              <a:solidFill>
                <a:srgbClr val="000000"/>
              </a:solidFill>
              <a:latin typeface="Arial Narrow" panose="020B0606020202030204" pitchFamily="34" charset="0"/>
            </a:endParaRPr>
          </a:p>
          <a:p>
            <a:pPr marL="0" marR="0" indent="0">
              <a:buNone/>
            </a:pPr>
            <a:r>
              <a:rPr lang="es-PE" sz="1200" b="1" i="0" u="none" strike="noStrike" baseline="0" dirty="0">
                <a:solidFill>
                  <a:srgbClr val="000000"/>
                </a:solidFill>
                <a:latin typeface="Arial Narrow" panose="020B0606020202030204" pitchFamily="34" charset="0"/>
              </a:rPr>
              <a:t>		       </a:t>
            </a:r>
            <a:r>
              <a:rPr lang="es-PE" sz="1700" b="1" i="0" u="none" strike="noStrike" baseline="0" dirty="0">
                <a:solidFill>
                  <a:srgbClr val="000000"/>
                </a:solidFill>
                <a:latin typeface="Arial Narrow" panose="020B0606020202030204" pitchFamily="34" charset="0"/>
              </a:rPr>
              <a:t>Arcilla lecho </a:t>
            </a:r>
          </a:p>
          <a:p>
            <a:pPr marL="0" marR="0" indent="0" algn="ctr">
              <a:buNone/>
            </a:pPr>
            <a:r>
              <a:rPr lang="es-PE" sz="1700" b="1" i="0" u="none" strike="noStrike" baseline="0" dirty="0">
                <a:solidFill>
                  <a:srgbClr val="000000"/>
                </a:solidFill>
                <a:latin typeface="Arial Narrow" panose="020B0606020202030204" pitchFamily="34" charset="0"/>
              </a:rPr>
              <a:t>natural </a:t>
            </a:r>
          </a:p>
          <a:p>
            <a:pPr marL="0" marR="0" indent="0">
              <a:buNone/>
            </a:pPr>
            <a:r>
              <a:rPr lang="es-PE" b="1" dirty="0">
                <a:solidFill>
                  <a:srgbClr val="000000"/>
                </a:solidFill>
                <a:latin typeface="Arial Narrow" panose="020B0606020202030204" pitchFamily="34" charset="0"/>
              </a:rPr>
              <a:t>					</a:t>
            </a:r>
          </a:p>
          <a:p>
            <a:pPr marL="0" marR="0" indent="0">
              <a:buNone/>
            </a:pPr>
            <a:endParaRPr lang="es-PE" b="1" dirty="0">
              <a:solidFill>
                <a:srgbClr val="000000"/>
              </a:solidFill>
              <a:latin typeface="Arial Narrow" panose="020B0606020202030204" pitchFamily="34" charset="0"/>
            </a:endParaRPr>
          </a:p>
          <a:p>
            <a:pPr marL="0" marR="0" indent="0">
              <a:buNone/>
            </a:pPr>
            <a:r>
              <a:rPr lang="es-PE" b="1" dirty="0">
                <a:solidFill>
                  <a:srgbClr val="000000"/>
                </a:solidFill>
                <a:latin typeface="Arial Narrow" panose="020B0606020202030204" pitchFamily="34" charset="0"/>
              </a:rPr>
              <a:t>	    Factor carga = 0.82</a:t>
            </a:r>
          </a:p>
          <a:p>
            <a:pPr marL="0" marR="0" indent="0">
              <a:buNone/>
            </a:pPr>
            <a:r>
              <a:rPr lang="es-PE" b="1" i="0" u="none" strike="noStrike" baseline="0" dirty="0">
                <a:solidFill>
                  <a:srgbClr val="000000"/>
                </a:solidFill>
                <a:latin typeface="Arial Narrow" panose="020B0606020202030204" pitchFamily="34" charset="0"/>
              </a:rPr>
              <a:t>	</a:t>
            </a:r>
          </a:p>
          <a:p>
            <a:pPr marL="0" marR="0" indent="0">
              <a:buNone/>
            </a:pPr>
            <a:r>
              <a:rPr lang="es-PE" b="1" i="0" u="none" strike="noStrike" baseline="0" dirty="0">
                <a:solidFill>
                  <a:srgbClr val="000000"/>
                </a:solidFill>
                <a:latin typeface="Arial Narrow" panose="020B0606020202030204" pitchFamily="34" charset="0"/>
              </a:rPr>
              <a:t>	</a:t>
            </a:r>
            <a:r>
              <a:rPr lang="es-PE" i="0" u="none" strike="noStrike" baseline="0" dirty="0">
                <a:solidFill>
                  <a:srgbClr val="000000"/>
                </a:solidFill>
                <a:latin typeface="Arial Narrow" panose="020B0606020202030204" pitchFamily="34" charset="0"/>
              </a:rPr>
              <a:t>1,22 m</a:t>
            </a:r>
            <a:r>
              <a:rPr lang="es-PE" i="0" u="none" strike="noStrike" baseline="30000" dirty="0">
                <a:solidFill>
                  <a:srgbClr val="000000"/>
                </a:solidFill>
                <a:latin typeface="Arial Narrow" panose="020B0606020202030204" pitchFamily="34" charset="0"/>
              </a:rPr>
              <a:t>3</a:t>
            </a:r>
            <a:r>
              <a:rPr lang="es-PE" i="0" u="none" strike="noStrike" baseline="0" dirty="0">
                <a:solidFill>
                  <a:srgbClr val="000000"/>
                </a:solidFill>
                <a:latin typeface="Arial Narrow" panose="020B0606020202030204" pitchFamily="34" charset="0"/>
              </a:rPr>
              <a:t>  X  0,82 = 1,0 m</a:t>
            </a:r>
            <a:r>
              <a:rPr lang="es-PE" i="0" u="none" strike="noStrike" baseline="30000" dirty="0">
                <a:solidFill>
                  <a:srgbClr val="000000"/>
                </a:solidFill>
                <a:latin typeface="Arial Narrow" panose="020B0606020202030204" pitchFamily="34" charset="0"/>
              </a:rPr>
              <a:t>3</a:t>
            </a:r>
            <a:endParaRPr lang="es-PE" baseline="30000" dirty="0">
              <a:solidFill>
                <a:srgbClr val="000000"/>
              </a:solidFill>
              <a:latin typeface="Arial Narrow" panose="020B0606020202030204" pitchFamily="34" charset="0"/>
            </a:endParaRPr>
          </a:p>
          <a:p>
            <a:pPr marL="0" marR="0" indent="0">
              <a:buNone/>
            </a:pPr>
            <a:r>
              <a:rPr lang="es-PE" i="0" u="none" strike="noStrike" baseline="0" dirty="0">
                <a:solidFill>
                  <a:srgbClr val="000000"/>
                </a:solidFill>
                <a:latin typeface="Arial Narrow" panose="020B0606020202030204" pitchFamily="34" charset="0"/>
              </a:rPr>
              <a:t>	1,0 m</a:t>
            </a:r>
            <a:r>
              <a:rPr lang="es-PE" i="0" u="none" strike="noStrike" baseline="30000" dirty="0">
                <a:solidFill>
                  <a:srgbClr val="000000"/>
                </a:solidFill>
                <a:latin typeface="Arial Narrow" panose="020B0606020202030204" pitchFamily="34" charset="0"/>
              </a:rPr>
              <a:t>3</a:t>
            </a:r>
            <a:r>
              <a:rPr lang="es-PE" i="0" u="none" strike="noStrike" baseline="0" dirty="0">
                <a:solidFill>
                  <a:srgbClr val="000000"/>
                </a:solidFill>
                <a:latin typeface="Arial Narrow" panose="020B0606020202030204" pitchFamily="34" charset="0"/>
              </a:rPr>
              <a:t> / 0,82 = 1.22 m</a:t>
            </a:r>
            <a:r>
              <a:rPr lang="es-PE" i="0" u="none" strike="noStrike" baseline="30000" dirty="0">
                <a:solidFill>
                  <a:srgbClr val="000000"/>
                </a:solidFill>
                <a:latin typeface="Arial Narrow" panose="020B0606020202030204" pitchFamily="34" charset="0"/>
              </a:rPr>
              <a:t>3</a:t>
            </a:r>
            <a:endParaRPr lang="es-PE" baseline="30000" dirty="0"/>
          </a:p>
        </p:txBody>
      </p:sp>
      <p:sp>
        <p:nvSpPr>
          <p:cNvPr id="6" name="Rectángulo 5"/>
          <p:cNvSpPr/>
          <p:nvPr/>
        </p:nvSpPr>
        <p:spPr>
          <a:xfrm>
            <a:off x="1945052" y="3205030"/>
            <a:ext cx="868908" cy="553998"/>
          </a:xfrm>
          <a:prstGeom prst="rect">
            <a:avLst/>
          </a:prstGeom>
        </p:spPr>
        <p:txBody>
          <a:bodyPr wrap="square">
            <a:spAutoFit/>
          </a:bodyPr>
          <a:lstStyle/>
          <a:p>
            <a:endParaRPr lang="es-PE" sz="1200" b="0" i="0" u="none" strike="noStrike" baseline="0" dirty="0">
              <a:solidFill>
                <a:srgbClr val="000000"/>
              </a:solidFill>
              <a:latin typeface="Arial Narrow" panose="020B0606020202030204" pitchFamily="34" charset="0"/>
            </a:endParaRPr>
          </a:p>
          <a:p>
            <a:pPr marR="177920"/>
            <a:r>
              <a:rPr lang="es-PE" b="1" i="0" u="none" strike="noStrike" baseline="0" dirty="0">
                <a:solidFill>
                  <a:srgbClr val="000000"/>
                </a:solidFill>
                <a:latin typeface="Arial Narrow" panose="020B0606020202030204" pitchFamily="34" charset="0"/>
              </a:rPr>
              <a:t>1m</a:t>
            </a:r>
            <a:r>
              <a:rPr lang="es-PE" b="1" i="0" u="none" strike="noStrike" baseline="30000" dirty="0">
                <a:solidFill>
                  <a:srgbClr val="000000"/>
                </a:solidFill>
                <a:latin typeface="Arial Narrow" panose="020B0606020202030204" pitchFamily="34" charset="0"/>
              </a:rPr>
              <a:t>3</a:t>
            </a:r>
            <a:endParaRPr lang="es-PE" baseline="30000" dirty="0"/>
          </a:p>
        </p:txBody>
      </p:sp>
      <p:sp>
        <p:nvSpPr>
          <p:cNvPr id="7" name="Rectángulo 6"/>
          <p:cNvSpPr/>
          <p:nvPr/>
        </p:nvSpPr>
        <p:spPr>
          <a:xfrm>
            <a:off x="8497886" y="3040838"/>
            <a:ext cx="1417094" cy="553998"/>
          </a:xfrm>
          <a:prstGeom prst="rect">
            <a:avLst/>
          </a:prstGeom>
        </p:spPr>
        <p:txBody>
          <a:bodyPr wrap="square">
            <a:spAutoFit/>
          </a:bodyPr>
          <a:lstStyle/>
          <a:p>
            <a:endParaRPr lang="es-PE" sz="1200" b="0" i="0" u="none" strike="noStrike" baseline="0" dirty="0">
              <a:solidFill>
                <a:srgbClr val="000000"/>
              </a:solidFill>
              <a:latin typeface="Arial Narrow" panose="020B0606020202030204" pitchFamily="34" charset="0"/>
            </a:endParaRPr>
          </a:p>
          <a:p>
            <a:r>
              <a:rPr lang="es-PE" b="1" i="0" u="none" strike="noStrike" baseline="0" dirty="0">
                <a:solidFill>
                  <a:srgbClr val="000000"/>
                </a:solidFill>
                <a:latin typeface="Arial Narrow" panose="020B0606020202030204" pitchFamily="34" charset="0"/>
              </a:rPr>
              <a:t>1,22m</a:t>
            </a:r>
            <a:r>
              <a:rPr lang="es-PE" b="1" i="0" u="none" strike="noStrike" baseline="30000" dirty="0">
                <a:solidFill>
                  <a:srgbClr val="000000"/>
                </a:solidFill>
                <a:latin typeface="Arial Narrow" panose="020B0606020202030204" pitchFamily="34" charset="0"/>
              </a:rPr>
              <a:t>3</a:t>
            </a:r>
            <a:endParaRPr lang="es-PE" baseline="30000" dirty="0"/>
          </a:p>
        </p:txBody>
      </p:sp>
      <p:cxnSp>
        <p:nvCxnSpPr>
          <p:cNvPr id="11" name="Conector recto de flecha 10"/>
          <p:cNvCxnSpPr/>
          <p:nvPr/>
        </p:nvCxnSpPr>
        <p:spPr>
          <a:xfrm>
            <a:off x="4490113" y="2756848"/>
            <a:ext cx="2265529" cy="1364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Conector recto de flecha 15"/>
          <p:cNvCxnSpPr/>
          <p:nvPr/>
        </p:nvCxnSpPr>
        <p:spPr>
          <a:xfrm flipH="1">
            <a:off x="4490113" y="4154160"/>
            <a:ext cx="226552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 Box 4">
            <a:extLst>
              <a:ext uri="{FF2B5EF4-FFF2-40B4-BE49-F238E27FC236}">
                <a16:creationId xmlns:a16="http://schemas.microsoft.com/office/drawing/2014/main" id="{E2B0D8A0-FD9B-15DB-72B7-A9BF822290C4}"/>
              </a:ext>
            </a:extLst>
          </p:cNvPr>
          <p:cNvSpPr txBox="1">
            <a:spLocks noChangeArrowheads="1"/>
          </p:cNvSpPr>
          <p:nvPr/>
        </p:nvSpPr>
        <p:spPr bwMode="auto">
          <a:xfrm>
            <a:off x="0" y="255315"/>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2370416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CCCF88-CF2A-0AC3-85F5-6BA0EF7DF151}"/>
              </a:ext>
            </a:extLst>
          </p:cNvPr>
          <p:cNvGraphicFramePr>
            <a:graphicFrameLocks noChangeAspect="1"/>
          </p:cNvGraphicFramePr>
          <p:nvPr>
            <p:custDataLst>
              <p:tags r:id="rId1"/>
            </p:custDataLst>
            <p:extLst>
              <p:ext uri="{D42A27DB-BD31-4B8C-83A1-F6EECF244321}">
                <p14:modId xmlns:p14="http://schemas.microsoft.com/office/powerpoint/2010/main" val="24740980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767862" y="413403"/>
            <a:ext cx="10515600" cy="1325563"/>
          </a:xfrm>
        </p:spPr>
        <p:txBody>
          <a:bodyPr vert="horz"/>
          <a:lstStyle/>
          <a:p>
            <a:r>
              <a:rPr lang="es-PE" sz="2900" b="1" u="sng" dirty="0">
                <a:solidFill>
                  <a:srgbClr val="FF0000"/>
                </a:solidFill>
                <a:latin typeface="Arial Narrow" panose="020B0606020202030204" pitchFamily="34" charset="0"/>
              </a:rPr>
              <a:t>Volumen del Material</a:t>
            </a:r>
            <a:endParaRPr lang="es-PE"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701723" y="1409130"/>
                <a:ext cx="10515600" cy="2773671"/>
              </a:xfrm>
            </p:spPr>
            <p:txBody>
              <a:bodyPr>
                <a:normAutofit/>
              </a:bodyPr>
              <a:lstStyle/>
              <a:p>
                <a:r>
                  <a:rPr lang="es-PE" sz="1800" b="1" i="1" u="none" strike="noStrike" baseline="0" dirty="0">
                    <a:latin typeface="Arial" panose="020B0604020202020204" pitchFamily="34" charset="0"/>
                  </a:rPr>
                  <a:t>FACTOR DE CONTRACIÓN</a:t>
                </a:r>
                <a:endParaRPr lang="es-PE" sz="1800" b="0" i="0" u="none" strike="noStrike" baseline="0" dirty="0">
                  <a:latin typeface="Arial" panose="020B0604020202020204" pitchFamily="34" charset="0"/>
                </a:endParaRPr>
              </a:p>
              <a:p>
                <a:pPr marL="0" marR="0" indent="0" algn="just">
                  <a:buNone/>
                </a:pPr>
                <a:r>
                  <a:rPr lang="es-PE" sz="1800" i="1" u="none" strike="noStrike" baseline="0" dirty="0">
                    <a:latin typeface="Calibri" panose="020F0502020204030204" pitchFamily="34" charset="0"/>
                  </a:rPr>
                  <a:t>Se c</a:t>
                </a:r>
                <a:r>
                  <a:rPr lang="es-PE" sz="1800" i="0" u="none" strike="noStrike" baseline="0" dirty="0">
                    <a:latin typeface="Calibri" panose="020F0502020204030204" pitchFamily="34" charset="0"/>
                  </a:rPr>
                  <a:t>alcula dividiéndose la densidad del material compactado por su densidad en banco.</a:t>
                </a:r>
              </a:p>
              <a:p>
                <a:pPr marL="0" indent="0">
                  <a:buNone/>
                </a:pPr>
                <a:r>
                  <a:rPr lang="es-PE" b="1" i="1" dirty="0"/>
                  <a:t>	</a:t>
                </a:r>
                <a:r>
                  <a:rPr lang="es-PE" b="1" dirty="0">
                    <a:solidFill>
                      <a:srgbClr val="0070C0"/>
                    </a:solidFill>
                  </a:rPr>
                  <a:t>Factor de contracción = </a:t>
                </a:r>
                <a14:m>
                  <m:oMath xmlns:m="http://schemas.openxmlformats.org/officeDocument/2006/math">
                    <m:f>
                      <m:fPr>
                        <m:ctrlPr>
                          <a:rPr lang="es-PE" b="1" i="1" smtClean="0">
                            <a:solidFill>
                              <a:srgbClr val="0070C0"/>
                            </a:solidFill>
                            <a:latin typeface="Cambria Math" panose="02040503050406030204" pitchFamily="18" charset="0"/>
                          </a:rPr>
                        </m:ctrlPr>
                      </m:fPr>
                      <m:num>
                        <m:r>
                          <a:rPr lang="es-PE" b="1" i="1" smtClean="0">
                            <a:solidFill>
                              <a:srgbClr val="0070C0"/>
                            </a:solidFill>
                            <a:latin typeface="Cambria Math" panose="02040503050406030204" pitchFamily="18" charset="0"/>
                          </a:rPr>
                          <m:t>𝒄𝒐𝒎𝒑𝒂𝒄𝒕𝒂𝒅𝒐</m:t>
                        </m:r>
                        <m:r>
                          <a:rPr lang="es-PE" b="1" i="1" smtClean="0">
                            <a:solidFill>
                              <a:srgbClr val="0070C0"/>
                            </a:solidFill>
                            <a:latin typeface="Cambria Math" panose="02040503050406030204" pitchFamily="18" charset="0"/>
                          </a:rPr>
                          <m:t> (</m:t>
                        </m:r>
                        <m:f>
                          <m:fPr>
                            <m:ctrlPr>
                              <a:rPr lang="es-PE" b="1" i="1" smtClean="0">
                                <a:solidFill>
                                  <a:srgbClr val="0070C0"/>
                                </a:solidFill>
                                <a:latin typeface="Cambria Math" panose="02040503050406030204" pitchFamily="18" charset="0"/>
                              </a:rPr>
                            </m:ctrlPr>
                          </m:fPr>
                          <m:num>
                            <m:r>
                              <a:rPr lang="es-PE" b="1" i="1" smtClean="0">
                                <a:solidFill>
                                  <a:srgbClr val="0070C0"/>
                                </a:solidFill>
                                <a:latin typeface="Cambria Math" panose="02040503050406030204" pitchFamily="18" charset="0"/>
                              </a:rPr>
                              <m:t>𝒌𝒈</m:t>
                            </m:r>
                          </m:num>
                          <m:den>
                            <m:r>
                              <a:rPr lang="es-PE" b="1" i="1" smtClean="0">
                                <a:solidFill>
                                  <a:srgbClr val="0070C0"/>
                                </a:solidFill>
                                <a:latin typeface="Cambria Math" panose="02040503050406030204" pitchFamily="18" charset="0"/>
                              </a:rPr>
                              <m:t>𝒎</m:t>
                            </m:r>
                            <m:r>
                              <a:rPr lang="es-PE" b="1" i="1" smtClean="0">
                                <a:solidFill>
                                  <a:srgbClr val="0070C0"/>
                                </a:solidFill>
                                <a:latin typeface="Cambria Math" panose="02040503050406030204" pitchFamily="18" charset="0"/>
                              </a:rPr>
                              <m:t>𝟑</m:t>
                            </m:r>
                          </m:den>
                        </m:f>
                        <m:r>
                          <a:rPr lang="es-PE" b="1" i="1" smtClean="0">
                            <a:solidFill>
                              <a:srgbClr val="0070C0"/>
                            </a:solidFill>
                            <a:latin typeface="Cambria Math" panose="02040503050406030204" pitchFamily="18" charset="0"/>
                          </a:rPr>
                          <m:t>)</m:t>
                        </m:r>
                      </m:num>
                      <m:den>
                        <m:r>
                          <a:rPr lang="es-PE" b="1" i="1" smtClean="0">
                            <a:solidFill>
                              <a:srgbClr val="0070C0"/>
                            </a:solidFill>
                            <a:latin typeface="Cambria Math" panose="02040503050406030204" pitchFamily="18" charset="0"/>
                          </a:rPr>
                          <m:t>𝒃𝒂𝒏𝒄𝒐</m:t>
                        </m:r>
                        <m:r>
                          <a:rPr lang="es-PE" b="1" i="1" smtClean="0">
                            <a:solidFill>
                              <a:srgbClr val="0070C0"/>
                            </a:solidFill>
                            <a:latin typeface="Cambria Math" panose="02040503050406030204" pitchFamily="18" charset="0"/>
                          </a:rPr>
                          <m:t>(</m:t>
                        </m:r>
                        <m:f>
                          <m:fPr>
                            <m:ctrlPr>
                              <a:rPr lang="es-PE" b="1" i="1" smtClean="0">
                                <a:solidFill>
                                  <a:srgbClr val="0070C0"/>
                                </a:solidFill>
                                <a:latin typeface="Cambria Math" panose="02040503050406030204" pitchFamily="18" charset="0"/>
                              </a:rPr>
                            </m:ctrlPr>
                          </m:fPr>
                          <m:num>
                            <m:r>
                              <a:rPr lang="es-PE" b="1" i="1" smtClean="0">
                                <a:solidFill>
                                  <a:srgbClr val="0070C0"/>
                                </a:solidFill>
                                <a:latin typeface="Cambria Math" panose="02040503050406030204" pitchFamily="18" charset="0"/>
                              </a:rPr>
                              <m:t>𝒌𝒈</m:t>
                            </m:r>
                          </m:num>
                          <m:den>
                            <m:r>
                              <a:rPr lang="es-PE" b="1" i="1" smtClean="0">
                                <a:solidFill>
                                  <a:srgbClr val="0070C0"/>
                                </a:solidFill>
                                <a:latin typeface="Cambria Math" panose="02040503050406030204" pitchFamily="18" charset="0"/>
                              </a:rPr>
                              <m:t>𝒎</m:t>
                            </m:r>
                            <m:r>
                              <a:rPr lang="es-PE" b="1" i="1" smtClean="0">
                                <a:solidFill>
                                  <a:srgbClr val="0070C0"/>
                                </a:solidFill>
                                <a:latin typeface="Cambria Math" panose="02040503050406030204" pitchFamily="18" charset="0"/>
                              </a:rPr>
                              <m:t>𝟑</m:t>
                            </m:r>
                          </m:den>
                        </m:f>
                        <m:r>
                          <a:rPr lang="es-PE" b="1" i="1" smtClean="0">
                            <a:solidFill>
                              <a:srgbClr val="0070C0"/>
                            </a:solidFill>
                            <a:latin typeface="Cambria Math" panose="02040503050406030204" pitchFamily="18" charset="0"/>
                          </a:rPr>
                          <m:t>)</m:t>
                        </m:r>
                      </m:den>
                    </m:f>
                  </m:oMath>
                </a14:m>
                <a:endParaRPr lang="es-PE" b="1" i="0" u="none" strike="noStrike" baseline="0" dirty="0">
                  <a:latin typeface="Arial Narrow" panose="020B0606020202030204" pitchFamily="34" charset="0"/>
                </a:endParaRPr>
              </a:p>
              <a:p>
                <a:pPr marL="0" indent="0">
                  <a:buNone/>
                </a:pPr>
                <a:endParaRPr lang="es-PE"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701723" y="1409130"/>
                <a:ext cx="10515600" cy="2773671"/>
              </a:xfrm>
              <a:blipFill>
                <a:blip r:embed="rId5"/>
                <a:stretch>
                  <a:fillRect l="-464" t="-1978"/>
                </a:stretch>
              </a:blipFill>
            </p:spPr>
            <p:txBody>
              <a:bodyPr/>
              <a:lstStyle/>
              <a:p>
                <a:r>
                  <a:rPr lang="es-PE">
                    <a:noFill/>
                  </a:rPr>
                  <a:t> </a:t>
                </a:r>
              </a:p>
            </p:txBody>
          </p:sp>
        </mc:Fallback>
      </mc:AlternateContent>
      <p:pic>
        <p:nvPicPr>
          <p:cNvPr id="4" name="Imagen 3"/>
          <p:cNvPicPr>
            <a:picLocks noChangeAspect="1"/>
          </p:cNvPicPr>
          <p:nvPr/>
        </p:nvPicPr>
        <p:blipFill>
          <a:blip r:embed="rId6"/>
          <a:stretch>
            <a:fillRect/>
          </a:stretch>
        </p:blipFill>
        <p:spPr>
          <a:xfrm>
            <a:off x="425329" y="3394365"/>
            <a:ext cx="5496776" cy="3280634"/>
          </a:xfrm>
          <a:prstGeom prst="rect">
            <a:avLst/>
          </a:prstGeom>
        </p:spPr>
      </p:pic>
      <p:pic>
        <p:nvPicPr>
          <p:cNvPr id="5" name="Imagen 4"/>
          <p:cNvPicPr>
            <a:picLocks noChangeAspect="1"/>
          </p:cNvPicPr>
          <p:nvPr/>
        </p:nvPicPr>
        <p:blipFill>
          <a:blip r:embed="rId7"/>
          <a:stretch>
            <a:fillRect/>
          </a:stretch>
        </p:blipFill>
        <p:spPr>
          <a:xfrm>
            <a:off x="7370479" y="2355274"/>
            <a:ext cx="4518359" cy="4319726"/>
          </a:xfrm>
          <a:prstGeom prst="rect">
            <a:avLst/>
          </a:prstGeom>
        </p:spPr>
      </p:pic>
      <p:pic>
        <p:nvPicPr>
          <p:cNvPr id="6" name="Imagen 5"/>
          <p:cNvPicPr>
            <a:picLocks noChangeAspect="1"/>
          </p:cNvPicPr>
          <p:nvPr/>
        </p:nvPicPr>
        <p:blipFill>
          <a:blip r:embed="rId8"/>
          <a:stretch>
            <a:fillRect/>
          </a:stretch>
        </p:blipFill>
        <p:spPr>
          <a:xfrm>
            <a:off x="9629658" y="1409130"/>
            <a:ext cx="1537361" cy="815365"/>
          </a:xfrm>
          <a:prstGeom prst="rect">
            <a:avLst/>
          </a:prstGeom>
        </p:spPr>
      </p:pic>
      <p:sp>
        <p:nvSpPr>
          <p:cNvPr id="9" name="Text Box 4">
            <a:extLst>
              <a:ext uri="{FF2B5EF4-FFF2-40B4-BE49-F238E27FC236}">
                <a16:creationId xmlns:a16="http://schemas.microsoft.com/office/drawing/2014/main" id="{238C88B1-631D-D720-E3FE-66657932F8F2}"/>
              </a:ext>
            </a:extLst>
          </p:cNvPr>
          <p:cNvSpPr txBox="1">
            <a:spLocks noChangeArrowheads="1"/>
          </p:cNvSpPr>
          <p:nvPr/>
        </p:nvSpPr>
        <p:spPr bwMode="auto">
          <a:xfrm>
            <a:off x="79197" y="289043"/>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866429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93D3C4F-3796-D06B-BB48-E30CA1588596}"/>
              </a:ext>
            </a:extLst>
          </p:cNvPr>
          <p:cNvGraphicFramePr>
            <a:graphicFrameLocks noChangeAspect="1"/>
          </p:cNvGraphicFramePr>
          <p:nvPr>
            <p:custDataLst>
              <p:tags r:id="rId1"/>
            </p:custDataLst>
            <p:extLst>
              <p:ext uri="{D42A27DB-BD31-4B8C-83A1-F6EECF244321}">
                <p14:modId xmlns:p14="http://schemas.microsoft.com/office/powerpoint/2010/main" val="11927579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4" imgW="473" imgH="473" progId="TCLayout.ActiveDocument.1">
                  <p:embed/>
                </p:oleObj>
              </mc:Choice>
              <mc:Fallback>
                <p:oleObj name="Diapositiva de think-cell"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1087719" y="2766940"/>
            <a:ext cx="6667500" cy="844550"/>
          </a:xfrm>
        </p:spPr>
        <p:txBody>
          <a:bodyPr vert="horz"/>
          <a:lstStyle/>
          <a:p>
            <a:r>
              <a:rPr lang="es-ES" dirty="0">
                <a:solidFill>
                  <a:srgbClr val="00F3B5"/>
                </a:solidFill>
                <a:latin typeface="Prompt" panose="00000800000000000000" pitchFamily="2" charset="-34"/>
                <a:cs typeface="Prompt" panose="00000800000000000000" pitchFamily="2" charset="-34"/>
              </a:rPr>
              <a:t>Módulo 2</a:t>
            </a:r>
          </a:p>
        </p:txBody>
      </p:sp>
      <p:sp>
        <p:nvSpPr>
          <p:cNvPr id="5" name="CuadroTexto 4"/>
          <p:cNvSpPr txBox="1"/>
          <p:nvPr/>
        </p:nvSpPr>
        <p:spPr>
          <a:xfrm>
            <a:off x="1087719" y="3611490"/>
            <a:ext cx="8440329" cy="369332"/>
          </a:xfrm>
          <a:prstGeom prst="rect">
            <a:avLst/>
          </a:prstGeom>
          <a:noFill/>
        </p:spPr>
        <p:txBody>
          <a:bodyPr wrap="square" rtlCol="0">
            <a:spAutoFit/>
          </a:bodyPr>
          <a:lstStyle/>
          <a:p>
            <a:r>
              <a:rPr lang="es-E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Equipos de Perforación: Selección y Optimización</a:t>
            </a:r>
            <a:endParaRPr lang="es-PE" dirty="0">
              <a:solidFill>
                <a:schemeClr val="bg1"/>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04B997C-C677-3233-D123-6A1ABAADD177}"/>
              </a:ext>
            </a:extLst>
          </p:cNvPr>
          <p:cNvGraphicFramePr>
            <a:graphicFrameLocks noChangeAspect="1"/>
          </p:cNvGraphicFramePr>
          <p:nvPr>
            <p:custDataLst>
              <p:tags r:id="rId1"/>
            </p:custDataLst>
            <p:extLst>
              <p:ext uri="{D42A27DB-BD31-4B8C-83A1-F6EECF244321}">
                <p14:modId xmlns:p14="http://schemas.microsoft.com/office/powerpoint/2010/main" val="685867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539261" y="769571"/>
            <a:ext cx="10515600" cy="1325563"/>
          </a:xfrm>
        </p:spPr>
        <p:txBody>
          <a:bodyPr vert="horz"/>
          <a:lstStyle/>
          <a:p>
            <a:pPr algn="ctr"/>
            <a:r>
              <a:rPr lang="es-PE" b="1" i="0" u="sng" strike="noStrike" baseline="0" dirty="0">
                <a:solidFill>
                  <a:srgbClr val="FF0000"/>
                </a:solidFill>
                <a:latin typeface="Calibri" panose="020F0502020204030204" pitchFamily="34" charset="0"/>
              </a:rPr>
              <a:t>PERFORADORAS</a:t>
            </a:r>
            <a:endParaRPr lang="es-PE" b="1" dirty="0">
              <a:solidFill>
                <a:srgbClr val="FF0000"/>
              </a:solidFill>
            </a:endParaRPr>
          </a:p>
        </p:txBody>
      </p:sp>
      <p:sp>
        <p:nvSpPr>
          <p:cNvPr id="3" name="Marcador de contenido 2"/>
          <p:cNvSpPr>
            <a:spLocks noGrp="1"/>
          </p:cNvSpPr>
          <p:nvPr>
            <p:ph idx="1"/>
          </p:nvPr>
        </p:nvSpPr>
        <p:spPr>
          <a:xfrm>
            <a:off x="838200" y="1566317"/>
            <a:ext cx="10515600" cy="4351338"/>
          </a:xfrm>
        </p:spPr>
        <p:txBody>
          <a:bodyPr>
            <a:normAutofit fontScale="85000" lnSpcReduction="20000"/>
          </a:bodyPr>
          <a:lstStyle/>
          <a:p>
            <a:pPr>
              <a:lnSpc>
                <a:spcPct val="150000"/>
              </a:lnSpc>
            </a:pPr>
            <a:r>
              <a:rPr lang="es-PE" sz="4000" b="0" i="0" u="none" strike="noStrike" baseline="0" dirty="0">
                <a:solidFill>
                  <a:srgbClr val="000000"/>
                </a:solidFill>
                <a:latin typeface="Calibri" panose="020F0502020204030204" pitchFamily="34" charset="0"/>
              </a:rPr>
              <a:t>Conceptos básicos:</a:t>
            </a:r>
          </a:p>
          <a:p>
            <a:pPr marL="0" marR="0" indent="0" algn="just">
              <a:lnSpc>
                <a:spcPct val="150000"/>
              </a:lnSpc>
              <a:buNone/>
            </a:pPr>
            <a:r>
              <a:rPr lang="es-PE" b="1" i="0" u="none" strike="noStrike" baseline="0" dirty="0">
                <a:solidFill>
                  <a:srgbClr val="000000"/>
                </a:solidFill>
                <a:latin typeface="Calibri" panose="020F0502020204030204" pitchFamily="34" charset="0"/>
              </a:rPr>
              <a:t>PERFORACIÓN</a:t>
            </a:r>
            <a:r>
              <a:rPr lang="es-PE" b="0" i="0" u="none" strike="noStrike" baseline="0" dirty="0">
                <a:solidFill>
                  <a:srgbClr val="000000"/>
                </a:solidFill>
                <a:latin typeface="Calibri" panose="020F0502020204030204" pitchFamily="34" charset="0"/>
              </a:rPr>
              <a:t>: En minería se entiende como la acción o acto que, a través de medios mecánicos, tiene como finalidad construir un agujero o taladro. Para que esto se logre debe extraerse todo el material destruido dentro del agujero mediante la utilización de aire comprimido o agua. En este punto es donde se produce la diferencia entre lo que es la perforación de exploración y la de producción.</a:t>
            </a:r>
          </a:p>
          <a:p>
            <a:pPr marR="0" algn="just">
              <a:lnSpc>
                <a:spcPct val="150000"/>
              </a:lnSpc>
            </a:pPr>
            <a:r>
              <a:rPr lang="es-PE" b="1" i="0" u="none" strike="noStrike" baseline="0" dirty="0">
                <a:solidFill>
                  <a:srgbClr val="000000"/>
                </a:solidFill>
                <a:latin typeface="Calibri" panose="020F0502020204030204" pitchFamily="34" charset="0"/>
              </a:rPr>
              <a:t>Tipos de Perforadoras: </a:t>
            </a:r>
            <a:r>
              <a:rPr lang="es-PE" b="0" i="0" u="none" strike="noStrike" baseline="0" dirty="0">
                <a:solidFill>
                  <a:srgbClr val="000000"/>
                </a:solidFill>
                <a:latin typeface="Calibri" panose="020F0502020204030204" pitchFamily="34" charset="0"/>
              </a:rPr>
              <a:t>Martillo (Cabeza, fondo), Rotativo Ticónico, etc.</a:t>
            </a:r>
            <a:endParaRPr lang="es-PE" dirty="0"/>
          </a:p>
        </p:txBody>
      </p:sp>
      <p:sp>
        <p:nvSpPr>
          <p:cNvPr id="4" name="Text Box 4">
            <a:extLst>
              <a:ext uri="{FF2B5EF4-FFF2-40B4-BE49-F238E27FC236}">
                <a16:creationId xmlns:a16="http://schemas.microsoft.com/office/drawing/2014/main" id="{65F1E24C-6C75-1F1D-E740-BFD58F3EBC53}"/>
              </a:ext>
            </a:extLst>
          </p:cNvPr>
          <p:cNvSpPr txBox="1">
            <a:spLocks noChangeArrowheads="1"/>
          </p:cNvSpPr>
          <p:nvPr/>
        </p:nvSpPr>
        <p:spPr bwMode="auto">
          <a:xfrm>
            <a:off x="68324" y="355570"/>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3210196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626759E-FC47-042B-5989-5449EE7A1C10}"/>
              </a:ext>
            </a:extLst>
          </p:cNvPr>
          <p:cNvGraphicFramePr>
            <a:graphicFrameLocks noChangeAspect="1"/>
          </p:cNvGraphicFramePr>
          <p:nvPr>
            <p:custDataLst>
              <p:tags r:id="rId1"/>
            </p:custDataLst>
            <p:extLst>
              <p:ext uri="{D42A27DB-BD31-4B8C-83A1-F6EECF244321}">
                <p14:modId xmlns:p14="http://schemas.microsoft.com/office/powerpoint/2010/main" val="42828485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Marcador de contenido 3"/>
          <p:cNvPicPr>
            <a:picLocks noGrp="1" noChangeAspect="1"/>
          </p:cNvPicPr>
          <p:nvPr>
            <p:ph idx="1"/>
          </p:nvPr>
        </p:nvPicPr>
        <p:blipFill>
          <a:blip r:embed="rId5"/>
          <a:stretch>
            <a:fillRect/>
          </a:stretch>
        </p:blipFill>
        <p:spPr>
          <a:xfrm>
            <a:off x="6218268" y="2403231"/>
            <a:ext cx="3125024" cy="4169730"/>
          </a:xfrm>
          <a:prstGeom prst="rect">
            <a:avLst/>
          </a:prstGeom>
        </p:spPr>
      </p:pic>
      <p:pic>
        <p:nvPicPr>
          <p:cNvPr id="5" name="Imagen 4" descr="http://www.monografias.com/trabajos96/maquinaria-minera-ii/image042.jpg"/>
          <p:cNvPicPr/>
          <p:nvPr/>
        </p:nvPicPr>
        <p:blipFill>
          <a:blip r:embed="rId6">
            <a:extLst>
              <a:ext uri="{28A0092B-C50C-407E-A947-70E740481C1C}">
                <a14:useLocalDpi xmlns:a14="http://schemas.microsoft.com/office/drawing/2010/main" val="0"/>
              </a:ext>
            </a:extLst>
          </a:blip>
          <a:srcRect/>
          <a:stretch>
            <a:fillRect/>
          </a:stretch>
        </p:blipFill>
        <p:spPr bwMode="auto">
          <a:xfrm>
            <a:off x="1025768" y="1611923"/>
            <a:ext cx="2250131" cy="1890159"/>
          </a:xfrm>
          <a:prstGeom prst="rect">
            <a:avLst/>
          </a:prstGeom>
          <a:noFill/>
          <a:ln>
            <a:noFill/>
          </a:ln>
        </p:spPr>
      </p:pic>
      <p:pic>
        <p:nvPicPr>
          <p:cNvPr id="6" name="Imagen 5" descr="http://upload.wikimedia.org/wikipedia/commons/thumb/c/c3/Perforadora.jpg/220px-Perforadora.jpg"/>
          <p:cNvPicPr/>
          <p:nvPr/>
        </p:nvPicPr>
        <p:blipFill>
          <a:blip r:embed="rId7">
            <a:extLst>
              <a:ext uri="{28A0092B-C50C-407E-A947-70E740481C1C}">
                <a14:useLocalDpi xmlns:a14="http://schemas.microsoft.com/office/drawing/2010/main" val="0"/>
              </a:ext>
            </a:extLst>
          </a:blip>
          <a:srcRect/>
          <a:stretch>
            <a:fillRect/>
          </a:stretch>
        </p:blipFill>
        <p:spPr bwMode="auto">
          <a:xfrm>
            <a:off x="9343292" y="1690688"/>
            <a:ext cx="2535794" cy="2052164"/>
          </a:xfrm>
          <a:prstGeom prst="rect">
            <a:avLst/>
          </a:prstGeom>
          <a:noFill/>
          <a:ln>
            <a:noFill/>
          </a:ln>
        </p:spPr>
      </p:pic>
      <p:pic>
        <p:nvPicPr>
          <p:cNvPr id="7" name="Imagen 6" descr="http://www.prensalibre.com/internacional/Rescate-mineros_PREIMA20100911_0143_5.jpg"/>
          <p:cNvPicPr/>
          <p:nvPr/>
        </p:nvPicPr>
        <p:blipFill>
          <a:blip r:embed="rId8">
            <a:extLst>
              <a:ext uri="{28A0092B-C50C-407E-A947-70E740481C1C}">
                <a14:useLocalDpi xmlns:a14="http://schemas.microsoft.com/office/drawing/2010/main" val="0"/>
              </a:ext>
            </a:extLst>
          </a:blip>
          <a:srcRect/>
          <a:stretch>
            <a:fillRect/>
          </a:stretch>
        </p:blipFill>
        <p:spPr bwMode="auto">
          <a:xfrm>
            <a:off x="1735014" y="3851031"/>
            <a:ext cx="3989171" cy="2721930"/>
          </a:xfrm>
          <a:prstGeom prst="rect">
            <a:avLst/>
          </a:prstGeom>
          <a:noFill/>
          <a:ln>
            <a:noFill/>
          </a:ln>
        </p:spPr>
      </p:pic>
      <p:sp>
        <p:nvSpPr>
          <p:cNvPr id="8" name="Text Box 4">
            <a:extLst>
              <a:ext uri="{FF2B5EF4-FFF2-40B4-BE49-F238E27FC236}">
                <a16:creationId xmlns:a16="http://schemas.microsoft.com/office/drawing/2014/main" id="{5B8355DD-837D-606C-F6DE-45EF5F44C5BC}"/>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2399619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86160DD-0CC7-8CF9-0B08-51E9541E37A3}"/>
              </a:ext>
            </a:extLst>
          </p:cNvPr>
          <p:cNvGraphicFramePr>
            <a:graphicFrameLocks noChangeAspect="1"/>
          </p:cNvGraphicFramePr>
          <p:nvPr>
            <p:custDataLst>
              <p:tags r:id="rId1"/>
            </p:custDataLst>
            <p:extLst>
              <p:ext uri="{D42A27DB-BD31-4B8C-83A1-F6EECF244321}">
                <p14:modId xmlns:p14="http://schemas.microsoft.com/office/powerpoint/2010/main" val="39440777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Marcador de contenido 3" descr="http://www.castcodemexico.com/images/Perforadora_1.png"/>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331473" y="1899811"/>
            <a:ext cx="4028590" cy="3381610"/>
          </a:xfrm>
          <a:prstGeom prst="rect">
            <a:avLst/>
          </a:prstGeom>
          <a:noFill/>
          <a:ln>
            <a:noFill/>
          </a:ln>
        </p:spPr>
      </p:pic>
      <p:pic>
        <p:nvPicPr>
          <p:cNvPr id="5" name="Imagen 4"/>
          <p:cNvPicPr>
            <a:picLocks noChangeAspect="1"/>
          </p:cNvPicPr>
          <p:nvPr/>
        </p:nvPicPr>
        <p:blipFill>
          <a:blip r:embed="rId6"/>
          <a:stretch>
            <a:fillRect/>
          </a:stretch>
        </p:blipFill>
        <p:spPr>
          <a:xfrm>
            <a:off x="1169181" y="1858106"/>
            <a:ext cx="5376547" cy="4854579"/>
          </a:xfrm>
          <a:prstGeom prst="rect">
            <a:avLst/>
          </a:prstGeom>
        </p:spPr>
      </p:pic>
      <p:sp>
        <p:nvSpPr>
          <p:cNvPr id="6" name="Text Box 4">
            <a:extLst>
              <a:ext uri="{FF2B5EF4-FFF2-40B4-BE49-F238E27FC236}">
                <a16:creationId xmlns:a16="http://schemas.microsoft.com/office/drawing/2014/main" id="{1F129A07-1751-E6ED-C4FB-A02147CAF442}"/>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1905484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6B71133-7606-EA7E-FE8A-45CBE71B90B7}"/>
              </a:ext>
            </a:extLst>
          </p:cNvPr>
          <p:cNvGraphicFramePr>
            <a:graphicFrameLocks noChangeAspect="1"/>
          </p:cNvGraphicFramePr>
          <p:nvPr>
            <p:custDataLst>
              <p:tags r:id="rId1"/>
            </p:custDataLst>
            <p:extLst>
              <p:ext uri="{D42A27DB-BD31-4B8C-83A1-F6EECF244321}">
                <p14:modId xmlns:p14="http://schemas.microsoft.com/office/powerpoint/2010/main" val="32096937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644769" y="1033340"/>
            <a:ext cx="10515600" cy="1325563"/>
          </a:xfrm>
        </p:spPr>
        <p:txBody>
          <a:bodyPr vert="horz"/>
          <a:lstStyle/>
          <a:p>
            <a:r>
              <a:rPr lang="es-PE" b="1" i="1" u="sng" strike="noStrike" baseline="0" dirty="0">
                <a:solidFill>
                  <a:srgbClr val="000000"/>
                </a:solidFill>
                <a:latin typeface="Calibri" panose="020F0502020204030204" pitchFamily="34" charset="0"/>
              </a:rPr>
              <a:t>VARIABLES DE PERFORACIÓN</a:t>
            </a:r>
            <a:br>
              <a:rPr lang="es-PE" b="0" i="0" u="sng" strike="noStrike" baseline="0" dirty="0">
                <a:solidFill>
                  <a:srgbClr val="000000"/>
                </a:solidFill>
                <a:latin typeface="Calibri" panose="020F0502020204030204" pitchFamily="34" charset="0"/>
              </a:rPr>
            </a:br>
            <a:endParaRPr lang="es-PE" dirty="0"/>
          </a:p>
        </p:txBody>
      </p:sp>
      <p:sp>
        <p:nvSpPr>
          <p:cNvPr id="3" name="Marcador de contenido 2"/>
          <p:cNvSpPr>
            <a:spLocks noGrp="1"/>
          </p:cNvSpPr>
          <p:nvPr>
            <p:ph idx="1"/>
          </p:nvPr>
        </p:nvSpPr>
        <p:spPr/>
        <p:txBody>
          <a:bodyPr>
            <a:normAutofit lnSpcReduction="10000"/>
          </a:bodyPr>
          <a:lstStyle/>
          <a:p>
            <a:pPr marL="0" indent="0">
              <a:buNone/>
            </a:pPr>
            <a:r>
              <a:rPr lang="es-PE" b="0" i="1" strike="noStrike" baseline="0" dirty="0">
                <a:latin typeface="Calibri" panose="020F0502020204030204" pitchFamily="34" charset="0"/>
              </a:rPr>
              <a:t>Las </a:t>
            </a:r>
            <a:r>
              <a:rPr lang="es-PE" b="0" i="1" strike="noStrike" baseline="0" dirty="0">
                <a:solidFill>
                  <a:srgbClr val="FF0000"/>
                </a:solidFill>
                <a:latin typeface="Calibri" panose="020F0502020204030204" pitchFamily="34" charset="0"/>
              </a:rPr>
              <a:t>variables internas </a:t>
            </a:r>
            <a:r>
              <a:rPr lang="es-PE" b="0" i="1" strike="noStrike" baseline="0" dirty="0">
                <a:latin typeface="Calibri" panose="020F0502020204030204" pitchFamily="34" charset="0"/>
              </a:rPr>
              <a:t>que intervienen en la perforación son:</a:t>
            </a:r>
            <a:endParaRPr lang="es-PE" b="0" i="0" strike="noStrike" baseline="0" dirty="0">
              <a:latin typeface="Calibri" panose="020F0502020204030204" pitchFamily="34" charset="0"/>
            </a:endParaRPr>
          </a:p>
          <a:p>
            <a:pPr marL="531813"/>
            <a:r>
              <a:rPr lang="es-PE" b="0" i="1" strike="noStrike" baseline="0" dirty="0">
                <a:latin typeface="Calibri" panose="020F0502020204030204" pitchFamily="34" charset="0"/>
              </a:rPr>
              <a:t>Empuje sobre la broca.</a:t>
            </a:r>
            <a:endParaRPr lang="es-PE" b="0" i="0" strike="noStrike" baseline="0" dirty="0">
              <a:latin typeface="Calibri" panose="020F0502020204030204" pitchFamily="34" charset="0"/>
            </a:endParaRPr>
          </a:p>
          <a:p>
            <a:pPr marL="531813"/>
            <a:r>
              <a:rPr lang="es-PE" b="0" i="1" strike="noStrike" baseline="0" dirty="0">
                <a:latin typeface="Calibri" panose="020F0502020204030204" pitchFamily="34" charset="0"/>
              </a:rPr>
              <a:t>Velocidad de rotación.</a:t>
            </a:r>
            <a:endParaRPr lang="es-PE" b="0" i="0" strike="noStrike" baseline="0" dirty="0">
              <a:latin typeface="Calibri" panose="020F0502020204030204" pitchFamily="34" charset="0"/>
            </a:endParaRPr>
          </a:p>
          <a:p>
            <a:pPr marL="531813"/>
            <a:r>
              <a:rPr lang="es-PE" b="0" i="1" strike="noStrike" baseline="0" dirty="0">
                <a:latin typeface="Calibri" panose="020F0502020204030204" pitchFamily="34" charset="0"/>
              </a:rPr>
              <a:t>Desgaste de la broca.</a:t>
            </a:r>
            <a:endParaRPr lang="es-PE" b="0" i="0" strike="noStrike" baseline="0" dirty="0">
              <a:latin typeface="Calibri" panose="020F0502020204030204" pitchFamily="34" charset="0"/>
            </a:endParaRPr>
          </a:p>
          <a:p>
            <a:pPr marL="531813"/>
            <a:r>
              <a:rPr lang="es-PE" b="0" i="1" strike="noStrike" baseline="0" dirty="0">
                <a:latin typeface="Calibri" panose="020F0502020204030204" pitchFamily="34" charset="0"/>
              </a:rPr>
              <a:t>Diámetro del taladro.</a:t>
            </a:r>
            <a:endParaRPr lang="es-PE" b="0" i="0" strike="noStrike" baseline="0" dirty="0">
              <a:latin typeface="Calibri" panose="020F0502020204030204" pitchFamily="34" charset="0"/>
            </a:endParaRPr>
          </a:p>
          <a:p>
            <a:pPr marL="531813"/>
            <a:r>
              <a:rPr lang="es-PE" b="0" i="1" strike="noStrike" baseline="0" dirty="0">
                <a:latin typeface="Calibri" panose="020F0502020204030204" pitchFamily="34" charset="0"/>
              </a:rPr>
              <a:t>Caudal de aire para la evacuación de los detritus.</a:t>
            </a:r>
            <a:endParaRPr lang="es-PE" b="0" i="0" strike="noStrike" baseline="0" dirty="0">
              <a:latin typeface="Calibri" panose="020F0502020204030204" pitchFamily="34" charset="0"/>
            </a:endParaRPr>
          </a:p>
          <a:p>
            <a:pPr marL="0" indent="0">
              <a:buNone/>
            </a:pPr>
            <a:r>
              <a:rPr lang="es-PE" b="0" i="1" strike="noStrike" baseline="0" dirty="0">
                <a:latin typeface="Calibri" panose="020F0502020204030204" pitchFamily="34" charset="0"/>
              </a:rPr>
              <a:t>Las </a:t>
            </a:r>
            <a:r>
              <a:rPr lang="es-PE" b="0" i="1" strike="noStrike" baseline="0" dirty="0">
                <a:solidFill>
                  <a:srgbClr val="FF0000"/>
                </a:solidFill>
                <a:latin typeface="Calibri" panose="020F0502020204030204" pitchFamily="34" charset="0"/>
              </a:rPr>
              <a:t>variables externas </a:t>
            </a:r>
            <a:r>
              <a:rPr lang="es-PE" b="0" i="1" strike="noStrike" baseline="0" dirty="0">
                <a:latin typeface="Calibri" panose="020F0502020204030204" pitchFamily="34" charset="0"/>
              </a:rPr>
              <a:t>son las siguientes:</a:t>
            </a:r>
            <a:endParaRPr lang="es-PE" b="0" i="0" strike="noStrike" baseline="0" dirty="0">
              <a:latin typeface="Calibri" panose="020F0502020204030204" pitchFamily="34" charset="0"/>
            </a:endParaRPr>
          </a:p>
          <a:p>
            <a:pPr marL="531813"/>
            <a:r>
              <a:rPr lang="es-PE" b="0" i="1" strike="noStrike" baseline="0" dirty="0">
                <a:latin typeface="Calibri" panose="020F0502020204030204" pitchFamily="34" charset="0"/>
              </a:rPr>
              <a:t>Características resistentes de la formación rocosa.</a:t>
            </a:r>
            <a:endParaRPr lang="es-PE" b="0" i="0" strike="noStrike" baseline="0" dirty="0">
              <a:latin typeface="Calibri" panose="020F0502020204030204" pitchFamily="34" charset="0"/>
            </a:endParaRPr>
          </a:p>
          <a:p>
            <a:pPr marL="531813" indent="-176213"/>
            <a:r>
              <a:rPr lang="es-PE" b="0" i="1" strike="noStrike" baseline="0" dirty="0">
                <a:latin typeface="Calibri" panose="020F0502020204030204" pitchFamily="34" charset="0"/>
              </a:rPr>
              <a:t>Eficiencia del operador.</a:t>
            </a:r>
            <a:endParaRPr lang="es-PE" dirty="0"/>
          </a:p>
        </p:txBody>
      </p:sp>
      <p:sp>
        <p:nvSpPr>
          <p:cNvPr id="6" name="Text Box 4">
            <a:extLst>
              <a:ext uri="{FF2B5EF4-FFF2-40B4-BE49-F238E27FC236}">
                <a16:creationId xmlns:a16="http://schemas.microsoft.com/office/drawing/2014/main" id="{175FB4A6-3F7C-DEC3-24DF-9A14D1B3BC3E}"/>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3708194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60E98A1-EA2E-62A1-90B1-F535C4C789E6}"/>
              </a:ext>
            </a:extLst>
          </p:cNvPr>
          <p:cNvGraphicFramePr>
            <a:graphicFrameLocks noChangeAspect="1"/>
          </p:cNvGraphicFramePr>
          <p:nvPr>
            <p:custDataLst>
              <p:tags r:id="rId1"/>
            </p:custDataLst>
            <p:extLst>
              <p:ext uri="{D42A27DB-BD31-4B8C-83A1-F6EECF244321}">
                <p14:modId xmlns:p14="http://schemas.microsoft.com/office/powerpoint/2010/main" val="291329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492369" y="1613633"/>
            <a:ext cx="10515600" cy="1325563"/>
          </a:xfrm>
        </p:spPr>
        <p:txBody>
          <a:bodyPr vert="horz"/>
          <a:lstStyle/>
          <a:p>
            <a:r>
              <a:rPr lang="es-PE" b="1" i="0" u="sng" strike="noStrike" baseline="0" dirty="0">
                <a:solidFill>
                  <a:srgbClr val="000000"/>
                </a:solidFill>
                <a:latin typeface="Calibri" panose="020F0502020204030204" pitchFamily="34" charset="0"/>
              </a:rPr>
              <a:t>CRITERIO DE SELECCIÓN DE PERFORADORAS</a:t>
            </a:r>
            <a:br>
              <a:rPr lang="es-PE" b="0" i="0" u="sng" strike="noStrike" baseline="0" dirty="0">
                <a:solidFill>
                  <a:srgbClr val="000000"/>
                </a:solidFill>
                <a:latin typeface="Calibri" panose="020F0502020204030204" pitchFamily="34" charset="0"/>
              </a:rPr>
            </a:br>
            <a:endParaRPr lang="es-PE" dirty="0"/>
          </a:p>
        </p:txBody>
      </p:sp>
      <p:sp>
        <p:nvSpPr>
          <p:cNvPr id="3" name="Marcador de contenido 2"/>
          <p:cNvSpPr>
            <a:spLocks noGrp="1"/>
          </p:cNvSpPr>
          <p:nvPr>
            <p:ph idx="1"/>
          </p:nvPr>
        </p:nvSpPr>
        <p:spPr>
          <a:xfrm>
            <a:off x="890954" y="2722440"/>
            <a:ext cx="10515600" cy="4351338"/>
          </a:xfrm>
        </p:spPr>
        <p:txBody>
          <a:bodyPr/>
          <a:lstStyle/>
          <a:p>
            <a:r>
              <a:rPr lang="es-PE" b="0" i="0" strike="noStrike" baseline="0" dirty="0">
                <a:latin typeface="Calibri" panose="020F0502020204030204" pitchFamily="34" charset="0"/>
              </a:rPr>
              <a:t>Tamaño de la operación (Producción).</a:t>
            </a:r>
          </a:p>
          <a:p>
            <a:r>
              <a:rPr lang="es-PE" b="0" i="0" strike="noStrike" baseline="0" dirty="0">
                <a:latin typeface="Calibri" panose="020F0502020204030204" pitchFamily="34" charset="0"/>
              </a:rPr>
              <a:t>Altura de banco.</a:t>
            </a:r>
          </a:p>
          <a:p>
            <a:r>
              <a:rPr lang="es-PE" b="0" i="0" strike="noStrike" baseline="0" dirty="0" err="1">
                <a:latin typeface="Calibri" panose="020F0502020204030204" pitchFamily="34" charset="0"/>
              </a:rPr>
              <a:t>Fracturabilidad</a:t>
            </a:r>
            <a:r>
              <a:rPr lang="es-PE" b="0" i="0" strike="noStrike" baseline="0" dirty="0">
                <a:latin typeface="Calibri" panose="020F0502020204030204" pitchFamily="34" charset="0"/>
              </a:rPr>
              <a:t> y Dureza de la roca (Desgaste de Broca)</a:t>
            </a:r>
          </a:p>
          <a:p>
            <a:r>
              <a:rPr lang="es-PE" b="0" i="0" strike="noStrike" baseline="0" dirty="0">
                <a:latin typeface="Calibri" panose="020F0502020204030204" pitchFamily="34" charset="0"/>
              </a:rPr>
              <a:t>Densidad del material.</a:t>
            </a:r>
          </a:p>
          <a:p>
            <a:r>
              <a:rPr lang="es-PE" b="0" i="0" strike="noStrike" baseline="0" dirty="0">
                <a:latin typeface="Calibri" panose="020F0502020204030204" pitchFamily="34" charset="0"/>
              </a:rPr>
              <a:t>Relación de estéril a mineral en el programa de remoción de materiales.</a:t>
            </a:r>
          </a:p>
          <a:p>
            <a:r>
              <a:rPr lang="es-PE" b="0" i="0" strike="noStrike" baseline="0" dirty="0">
                <a:latin typeface="Calibri" panose="020F0502020204030204" pitchFamily="34" charset="0"/>
              </a:rPr>
              <a:t>Metraje de perforación requerido, por día, por mes, por año.</a:t>
            </a:r>
          </a:p>
          <a:p>
            <a:endParaRPr lang="es-PE" dirty="0"/>
          </a:p>
        </p:txBody>
      </p:sp>
      <p:sp>
        <p:nvSpPr>
          <p:cNvPr id="6" name="Text Box 4">
            <a:extLst>
              <a:ext uri="{FF2B5EF4-FFF2-40B4-BE49-F238E27FC236}">
                <a16:creationId xmlns:a16="http://schemas.microsoft.com/office/drawing/2014/main" id="{CB729AD2-AE0C-60A8-9424-8A463615E90C}"/>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2177368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60D9438-D6CB-53D1-63AD-1FBBEBD007F5}"/>
              </a:ext>
            </a:extLst>
          </p:cNvPr>
          <p:cNvGraphicFramePr>
            <a:graphicFrameLocks noChangeAspect="1"/>
          </p:cNvGraphicFramePr>
          <p:nvPr>
            <p:custDataLst>
              <p:tags r:id="rId1"/>
            </p:custDataLst>
            <p:extLst>
              <p:ext uri="{D42A27DB-BD31-4B8C-83A1-F6EECF244321}">
                <p14:modId xmlns:p14="http://schemas.microsoft.com/office/powerpoint/2010/main" val="2767514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287215" y="1320556"/>
            <a:ext cx="10515600" cy="1325563"/>
          </a:xfrm>
        </p:spPr>
        <p:txBody>
          <a:bodyPr vert="horz">
            <a:normAutofit fontScale="90000"/>
          </a:bodyPr>
          <a:lstStyle/>
          <a:p>
            <a:pPr marR="0" algn="ctr"/>
            <a:r>
              <a:rPr lang="es-PE" b="1" u="sng" dirty="0">
                <a:solidFill>
                  <a:srgbClr val="FF0000"/>
                </a:solidFill>
                <a:latin typeface="Calibri" panose="020F0502020204030204" pitchFamily="34" charset="0"/>
              </a:rPr>
              <a:t>Costo de Perforación</a:t>
            </a:r>
            <a:br>
              <a:rPr lang="es-PE" b="1" u="sng" dirty="0">
                <a:solidFill>
                  <a:srgbClr val="FF0000"/>
                </a:solidFill>
                <a:latin typeface="Calibri" panose="020F0502020204030204" pitchFamily="34" charset="0"/>
              </a:rPr>
            </a:br>
            <a:br>
              <a:rPr lang="es-PE" dirty="0">
                <a:solidFill>
                  <a:srgbClr val="000000"/>
                </a:solidFill>
                <a:latin typeface="Calibri" panose="020F0502020204030204" pitchFamily="34" charset="0"/>
              </a:rPr>
            </a:br>
            <a:r>
              <a:rPr lang="es-PE" sz="3500" b="1" i="0" u="none" strike="noStrike" baseline="0" dirty="0">
                <a:solidFill>
                  <a:srgbClr val="00B0F0"/>
                </a:solidFill>
                <a:latin typeface="Calibri" panose="020F0502020204030204" pitchFamily="34" charset="0"/>
              </a:rPr>
              <a:t>CT = CA + CI + CM + CO + CE + CL</a:t>
            </a:r>
            <a:endParaRPr lang="es-PE" b="1" dirty="0">
              <a:solidFill>
                <a:srgbClr val="00B0F0"/>
              </a:solidFill>
            </a:endParaRPr>
          </a:p>
        </p:txBody>
      </p:sp>
      <p:sp>
        <p:nvSpPr>
          <p:cNvPr id="3" name="Marcador de contenido 2"/>
          <p:cNvSpPr>
            <a:spLocks noGrp="1"/>
          </p:cNvSpPr>
          <p:nvPr>
            <p:ph idx="1"/>
          </p:nvPr>
        </p:nvSpPr>
        <p:spPr>
          <a:xfrm>
            <a:off x="926123" y="2464533"/>
            <a:ext cx="10515600" cy="4351338"/>
          </a:xfrm>
        </p:spPr>
        <p:txBody>
          <a:bodyPr>
            <a:normAutofit fontScale="92500" lnSpcReduction="10000"/>
          </a:bodyPr>
          <a:lstStyle/>
          <a:p>
            <a:endParaRPr lang="es-PE" sz="1100" b="0" i="0" u="none" strike="noStrike" baseline="0" dirty="0">
              <a:solidFill>
                <a:srgbClr val="000000"/>
              </a:solidFill>
              <a:latin typeface="Calibri" panose="020F0502020204030204" pitchFamily="34" charset="0"/>
            </a:endParaRPr>
          </a:p>
          <a:p>
            <a:r>
              <a:rPr lang="es-PE" b="1" i="0" u="sng" strike="noStrike" baseline="0" dirty="0">
                <a:solidFill>
                  <a:srgbClr val="00B0F0"/>
                </a:solidFill>
                <a:latin typeface="Calibri" panose="020F0502020204030204" pitchFamily="34" charset="0"/>
              </a:rPr>
              <a:t>Costos indirectos</a:t>
            </a:r>
          </a:p>
          <a:p>
            <a:pPr marL="0" indent="0">
              <a:buNone/>
            </a:pPr>
            <a:r>
              <a:rPr lang="es-PE" b="0" i="0" u="none" strike="noStrike" baseline="0" dirty="0">
                <a:solidFill>
                  <a:srgbClr val="000000"/>
                </a:solidFill>
                <a:latin typeface="Calibri" panose="020F0502020204030204" pitchFamily="34" charset="0"/>
              </a:rPr>
              <a:t>	CA: amortización.</a:t>
            </a:r>
          </a:p>
          <a:p>
            <a:pPr marL="0" indent="0">
              <a:buNone/>
            </a:pPr>
            <a:r>
              <a:rPr lang="es-PE" b="0" i="0" u="none" strike="noStrike" baseline="0" dirty="0">
                <a:solidFill>
                  <a:srgbClr val="000000"/>
                </a:solidFill>
                <a:latin typeface="Calibri" panose="020F0502020204030204" pitchFamily="34" charset="0"/>
              </a:rPr>
              <a:t>	Cl: intereses y seguros.</a:t>
            </a:r>
          </a:p>
          <a:p>
            <a:r>
              <a:rPr lang="es-PE" b="1" i="0" u="sng" strike="noStrike" baseline="0" dirty="0">
                <a:solidFill>
                  <a:srgbClr val="00B0F0"/>
                </a:solidFill>
                <a:latin typeface="Calibri" panose="020F0502020204030204" pitchFamily="34" charset="0"/>
              </a:rPr>
              <a:t>Costos directos</a:t>
            </a:r>
            <a:r>
              <a:rPr lang="es-PE" b="1" i="0" u="none" strike="noStrike" baseline="0" dirty="0">
                <a:solidFill>
                  <a:srgbClr val="00B0F0"/>
                </a:solidFill>
                <a:latin typeface="Calibri" panose="020F0502020204030204" pitchFamily="34" charset="0"/>
              </a:rPr>
              <a:t> </a:t>
            </a:r>
          </a:p>
          <a:p>
            <a:pPr marL="0" indent="0">
              <a:buNone/>
            </a:pPr>
            <a:r>
              <a:rPr lang="es-PE" b="0" i="0" u="none" strike="noStrike" baseline="0" dirty="0">
                <a:solidFill>
                  <a:srgbClr val="000000"/>
                </a:solidFill>
                <a:latin typeface="Calibri" panose="020F0502020204030204" pitchFamily="34" charset="0"/>
              </a:rPr>
              <a:t>	CM: mantenimiento.</a:t>
            </a:r>
          </a:p>
          <a:p>
            <a:pPr marL="0" indent="0">
              <a:buNone/>
            </a:pPr>
            <a:r>
              <a:rPr lang="es-PE" b="0" i="0" u="none" strike="noStrike" baseline="0" dirty="0">
                <a:solidFill>
                  <a:srgbClr val="000000"/>
                </a:solidFill>
                <a:latin typeface="Calibri" panose="020F0502020204030204" pitchFamily="34" charset="0"/>
              </a:rPr>
              <a:t>	CO: mano de obra.</a:t>
            </a:r>
          </a:p>
          <a:p>
            <a:pPr marL="0" indent="0">
              <a:buNone/>
            </a:pPr>
            <a:r>
              <a:rPr lang="es-PE" b="0" i="0" u="none" strike="noStrike" baseline="0" dirty="0">
                <a:solidFill>
                  <a:srgbClr val="000000"/>
                </a:solidFill>
                <a:latin typeface="Calibri" panose="020F0502020204030204" pitchFamily="34" charset="0"/>
              </a:rPr>
              <a:t>	CE: energía.</a:t>
            </a:r>
          </a:p>
          <a:p>
            <a:pPr marL="0" indent="0">
              <a:buNone/>
            </a:pPr>
            <a:r>
              <a:rPr lang="es-PE" b="0" i="0" u="none" strike="noStrike" baseline="0" dirty="0">
                <a:solidFill>
                  <a:srgbClr val="000000"/>
                </a:solidFill>
                <a:latin typeface="Calibri" panose="020F0502020204030204" pitchFamily="34" charset="0"/>
              </a:rPr>
              <a:t>	CL: engrase y lubricación</a:t>
            </a:r>
          </a:p>
          <a:p>
            <a:pPr marL="0" indent="0">
              <a:buNone/>
            </a:pPr>
            <a:r>
              <a:rPr lang="es-PE" b="0" i="0" u="none" strike="noStrike" baseline="0" dirty="0">
                <a:solidFill>
                  <a:srgbClr val="000000"/>
                </a:solidFill>
                <a:latin typeface="Calibri" panose="020F0502020204030204" pitchFamily="34" charset="0"/>
              </a:rPr>
              <a:t>	CB: broca, estabilizador y barra.</a:t>
            </a:r>
            <a:endParaRPr lang="es-PE" dirty="0"/>
          </a:p>
        </p:txBody>
      </p:sp>
      <p:sp>
        <p:nvSpPr>
          <p:cNvPr id="6" name="Text Box 4">
            <a:extLst>
              <a:ext uri="{FF2B5EF4-FFF2-40B4-BE49-F238E27FC236}">
                <a16:creationId xmlns:a16="http://schemas.microsoft.com/office/drawing/2014/main" id="{294913AD-0F18-2B11-843D-2B152AB1A41A}"/>
              </a:ext>
            </a:extLst>
          </p:cNvPr>
          <p:cNvSpPr txBox="1">
            <a:spLocks noChangeArrowheads="1"/>
          </p:cNvSpPr>
          <p:nvPr/>
        </p:nvSpPr>
        <p:spPr bwMode="auto">
          <a:xfrm>
            <a:off x="109354" y="381089"/>
            <a:ext cx="9573908"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1. Selección de Equipos de Perforación a escala variada</a:t>
            </a:r>
          </a:p>
        </p:txBody>
      </p:sp>
    </p:spTree>
    <p:extLst>
      <p:ext uri="{BB962C8B-B14F-4D97-AF65-F5344CB8AC3E}">
        <p14:creationId xmlns:p14="http://schemas.microsoft.com/office/powerpoint/2010/main" val="118812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Box 4">
            <a:extLst>
              <a:ext uri="{FF2B5EF4-FFF2-40B4-BE49-F238E27FC236}">
                <a16:creationId xmlns:a16="http://schemas.microsoft.com/office/drawing/2014/main" id="{DD4BA432-ADB4-B4BA-F509-9D25160B4D20}"/>
              </a:ext>
            </a:extLst>
          </p:cNvPr>
          <p:cNvSpPr txBox="1">
            <a:spLocks noChangeArrowheads="1"/>
          </p:cNvSpPr>
          <p:nvPr/>
        </p:nvSpPr>
        <p:spPr bwMode="auto">
          <a:xfrm>
            <a:off x="-230616"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2. Estrategias de Selección y uso de Equipos de Perforación </a:t>
            </a:r>
          </a:p>
        </p:txBody>
      </p:sp>
      <p:sp>
        <p:nvSpPr>
          <p:cNvPr id="6" name="CuadroTexto 5">
            <a:extLst>
              <a:ext uri="{FF2B5EF4-FFF2-40B4-BE49-F238E27FC236}">
                <a16:creationId xmlns:a16="http://schemas.microsoft.com/office/drawing/2014/main" id="{0289C09B-BA95-D0C4-3CA3-D624D1C7D340}"/>
              </a:ext>
            </a:extLst>
          </p:cNvPr>
          <p:cNvSpPr txBox="1"/>
          <p:nvPr/>
        </p:nvSpPr>
        <p:spPr>
          <a:xfrm>
            <a:off x="249115" y="973424"/>
            <a:ext cx="7124700" cy="5355312"/>
          </a:xfrm>
          <a:prstGeom prst="rect">
            <a:avLst/>
          </a:prstGeom>
          <a:noFill/>
        </p:spPr>
        <p:txBody>
          <a:bodyPr wrap="square">
            <a:spAutoFit/>
          </a:bodyPr>
          <a:lstStyle/>
          <a:p>
            <a:r>
              <a:rPr lang="es-ES" dirty="0"/>
              <a:t>Existen diversos tipos y marcas de equipos de perforación para diferentes condiciones de trabajo. </a:t>
            </a:r>
          </a:p>
          <a:p>
            <a:endParaRPr lang="es-ES" dirty="0"/>
          </a:p>
          <a:p>
            <a:r>
              <a:rPr lang="es-ES" dirty="0"/>
              <a:t>•Su selección se basa en criterios económicos, de diseño mecánico, mantenimiento y servicio, capacidad operativa, adaptabilidad a los demás equipos de la mina, y de condiciones generales del lugar de trabajo (acceso, roca, topografía, fuentes de energía, etc.)</a:t>
            </a:r>
          </a:p>
          <a:p>
            <a:r>
              <a:rPr lang="es-ES" dirty="0"/>
              <a:t>Uno de los criterios más importantes en perforación es la velocidad de penetración. </a:t>
            </a:r>
          </a:p>
          <a:p>
            <a:r>
              <a:rPr lang="es-ES" dirty="0"/>
              <a:t>• La introducción de la perforación hidráulica que usa aceite a presión en lugar de aire comprimido para activar el martillo y el resto del equipo de perforación ha logrado aumentar esta velocidad y, por lo tanto, la eficiencia de la perforación, especialmente en rocas duras. </a:t>
            </a:r>
          </a:p>
          <a:p>
            <a:r>
              <a:rPr lang="es-ES" dirty="0"/>
              <a:t>• La penetración neumática ha llegado al tope de su desarrollo por la limitada presión de aire comprimido. </a:t>
            </a:r>
          </a:p>
          <a:p>
            <a:r>
              <a:rPr lang="es-ES" dirty="0"/>
              <a:t>• Con el sistema hidráulico se pueden aplicar presiones de trabajo muchos mayores sobre la broca.</a:t>
            </a:r>
          </a:p>
          <a:p>
            <a:r>
              <a:rPr lang="es-ES" dirty="0"/>
              <a:t> • Otra ventaja es que una perforadora hidráulica requiere una tercera parte de la energía que consume una perforadora neumática.</a:t>
            </a:r>
            <a:endParaRPr lang="es-CL" dirty="0"/>
          </a:p>
        </p:txBody>
      </p:sp>
      <p:pic>
        <p:nvPicPr>
          <p:cNvPr id="8" name="Imagen 7">
            <a:extLst>
              <a:ext uri="{FF2B5EF4-FFF2-40B4-BE49-F238E27FC236}">
                <a16:creationId xmlns:a16="http://schemas.microsoft.com/office/drawing/2014/main" id="{B919EBD6-8A12-827E-A943-607632667E17}"/>
              </a:ext>
            </a:extLst>
          </p:cNvPr>
          <p:cNvPicPr>
            <a:picLocks noChangeAspect="1"/>
          </p:cNvPicPr>
          <p:nvPr/>
        </p:nvPicPr>
        <p:blipFill>
          <a:blip r:embed="rId5"/>
          <a:stretch>
            <a:fillRect/>
          </a:stretch>
        </p:blipFill>
        <p:spPr>
          <a:xfrm>
            <a:off x="7274234" y="1834661"/>
            <a:ext cx="5041144" cy="3358662"/>
          </a:xfrm>
          <a:prstGeom prst="rect">
            <a:avLst/>
          </a:prstGeom>
        </p:spPr>
      </p:pic>
    </p:spTree>
    <p:extLst>
      <p:ext uri="{BB962C8B-B14F-4D97-AF65-F5344CB8AC3E}">
        <p14:creationId xmlns:p14="http://schemas.microsoft.com/office/powerpoint/2010/main" val="1594430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Box 4">
            <a:extLst>
              <a:ext uri="{FF2B5EF4-FFF2-40B4-BE49-F238E27FC236}">
                <a16:creationId xmlns:a16="http://schemas.microsoft.com/office/drawing/2014/main" id="{DD4BA432-ADB4-B4BA-F509-9D25160B4D20}"/>
              </a:ext>
            </a:extLst>
          </p:cNvPr>
          <p:cNvSpPr txBox="1">
            <a:spLocks noChangeArrowheads="1"/>
          </p:cNvSpPr>
          <p:nvPr/>
        </p:nvSpPr>
        <p:spPr bwMode="auto">
          <a:xfrm>
            <a:off x="-230616"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2. Estrategias de Selección y uso de Equipos de Perforación </a:t>
            </a:r>
          </a:p>
        </p:txBody>
      </p:sp>
      <p:pic>
        <p:nvPicPr>
          <p:cNvPr id="3" name="Imagen 2">
            <a:extLst>
              <a:ext uri="{FF2B5EF4-FFF2-40B4-BE49-F238E27FC236}">
                <a16:creationId xmlns:a16="http://schemas.microsoft.com/office/drawing/2014/main" id="{B6B706A6-0FC6-4801-2074-C04B22687817}"/>
              </a:ext>
            </a:extLst>
          </p:cNvPr>
          <p:cNvPicPr>
            <a:picLocks noChangeAspect="1"/>
          </p:cNvPicPr>
          <p:nvPr/>
        </p:nvPicPr>
        <p:blipFill rotWithShape="1">
          <a:blip r:embed="rId5"/>
          <a:srcRect l="9403" t="26837" r="7639" b="10171"/>
          <a:stretch/>
        </p:blipFill>
        <p:spPr>
          <a:xfrm>
            <a:off x="246185" y="1688122"/>
            <a:ext cx="9102970" cy="4319955"/>
          </a:xfrm>
          <a:prstGeom prst="rect">
            <a:avLst/>
          </a:prstGeom>
        </p:spPr>
      </p:pic>
      <p:sp>
        <p:nvSpPr>
          <p:cNvPr id="9" name="CuadroTexto 8">
            <a:extLst>
              <a:ext uri="{FF2B5EF4-FFF2-40B4-BE49-F238E27FC236}">
                <a16:creationId xmlns:a16="http://schemas.microsoft.com/office/drawing/2014/main" id="{203DDF01-A209-5CB1-D012-567EA4900F20}"/>
              </a:ext>
            </a:extLst>
          </p:cNvPr>
          <p:cNvSpPr txBox="1"/>
          <p:nvPr/>
        </p:nvSpPr>
        <p:spPr>
          <a:xfrm>
            <a:off x="9614286" y="2348978"/>
            <a:ext cx="2331529" cy="2862322"/>
          </a:xfrm>
          <a:prstGeom prst="rect">
            <a:avLst/>
          </a:prstGeom>
          <a:noFill/>
        </p:spPr>
        <p:txBody>
          <a:bodyPr wrap="square" rtlCol="0">
            <a:spAutoFit/>
          </a:bodyPr>
          <a:lstStyle/>
          <a:p>
            <a:r>
              <a:rPr lang="es-CL" dirty="0"/>
              <a:t>Para equipos rotativos es importante evaluar en la selección si será eléctrico o </a:t>
            </a:r>
            <a:r>
              <a:rPr lang="es-CL" dirty="0" err="1"/>
              <a:t>diesel</a:t>
            </a:r>
            <a:r>
              <a:rPr lang="es-CL" dirty="0"/>
              <a:t> , single </a:t>
            </a:r>
            <a:r>
              <a:rPr lang="es-CL" dirty="0" err="1"/>
              <a:t>pass</a:t>
            </a:r>
            <a:r>
              <a:rPr lang="es-CL" dirty="0"/>
              <a:t> , multi </a:t>
            </a:r>
            <a:r>
              <a:rPr lang="es-CL" dirty="0" err="1"/>
              <a:t>pass</a:t>
            </a:r>
            <a:r>
              <a:rPr lang="es-CL" dirty="0"/>
              <a:t>, si se dispondrá de equipo para traslado entre fases , flexibilidad y maniobrabilidad </a:t>
            </a:r>
          </a:p>
        </p:txBody>
      </p:sp>
    </p:spTree>
    <p:extLst>
      <p:ext uri="{BB962C8B-B14F-4D97-AF65-F5344CB8AC3E}">
        <p14:creationId xmlns:p14="http://schemas.microsoft.com/office/powerpoint/2010/main" val="476020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Box 4">
            <a:extLst>
              <a:ext uri="{FF2B5EF4-FFF2-40B4-BE49-F238E27FC236}">
                <a16:creationId xmlns:a16="http://schemas.microsoft.com/office/drawing/2014/main" id="{DD4BA432-ADB4-B4BA-F509-9D25160B4D20}"/>
              </a:ext>
            </a:extLst>
          </p:cNvPr>
          <p:cNvSpPr txBox="1">
            <a:spLocks noChangeArrowheads="1"/>
          </p:cNvSpPr>
          <p:nvPr/>
        </p:nvSpPr>
        <p:spPr bwMode="auto">
          <a:xfrm>
            <a:off x="-230616"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2. Estrategias de Selección y uso de Equipos de Perforación </a:t>
            </a:r>
          </a:p>
        </p:txBody>
      </p:sp>
      <p:pic>
        <p:nvPicPr>
          <p:cNvPr id="4" name="Imagen 3">
            <a:extLst>
              <a:ext uri="{FF2B5EF4-FFF2-40B4-BE49-F238E27FC236}">
                <a16:creationId xmlns:a16="http://schemas.microsoft.com/office/drawing/2014/main" id="{F14B34E2-0D9E-0339-847F-D0D5F5E342AC}"/>
              </a:ext>
            </a:extLst>
          </p:cNvPr>
          <p:cNvPicPr>
            <a:picLocks noChangeAspect="1"/>
          </p:cNvPicPr>
          <p:nvPr/>
        </p:nvPicPr>
        <p:blipFill rotWithShape="1">
          <a:blip r:embed="rId5"/>
          <a:srcRect l="10309" t="28633" r="11645" b="8974"/>
          <a:stretch/>
        </p:blipFill>
        <p:spPr>
          <a:xfrm>
            <a:off x="1814145" y="1682260"/>
            <a:ext cx="8563709" cy="4278924"/>
          </a:xfrm>
          <a:prstGeom prst="rect">
            <a:avLst/>
          </a:prstGeom>
        </p:spPr>
      </p:pic>
    </p:spTree>
    <p:extLst>
      <p:ext uri="{BB962C8B-B14F-4D97-AF65-F5344CB8AC3E}">
        <p14:creationId xmlns:p14="http://schemas.microsoft.com/office/powerpoint/2010/main" val="1237957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Box 4">
            <a:extLst>
              <a:ext uri="{FF2B5EF4-FFF2-40B4-BE49-F238E27FC236}">
                <a16:creationId xmlns:a16="http://schemas.microsoft.com/office/drawing/2014/main" id="{DD4BA432-ADB4-B4BA-F509-9D25160B4D20}"/>
              </a:ext>
            </a:extLst>
          </p:cNvPr>
          <p:cNvSpPr txBox="1">
            <a:spLocks noChangeArrowheads="1"/>
          </p:cNvSpPr>
          <p:nvPr/>
        </p:nvSpPr>
        <p:spPr bwMode="auto">
          <a:xfrm>
            <a:off x="-230616"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2. Estrategias de Selección y uso de Equipos de Perforación </a:t>
            </a:r>
          </a:p>
        </p:txBody>
      </p:sp>
      <p:pic>
        <p:nvPicPr>
          <p:cNvPr id="3" name="Imagen 2">
            <a:extLst>
              <a:ext uri="{FF2B5EF4-FFF2-40B4-BE49-F238E27FC236}">
                <a16:creationId xmlns:a16="http://schemas.microsoft.com/office/drawing/2014/main" id="{9DADA0AC-33D9-2574-A266-94BE395992C4}"/>
              </a:ext>
            </a:extLst>
          </p:cNvPr>
          <p:cNvPicPr>
            <a:picLocks noChangeAspect="1"/>
          </p:cNvPicPr>
          <p:nvPr/>
        </p:nvPicPr>
        <p:blipFill rotWithShape="1">
          <a:blip r:embed="rId5"/>
          <a:srcRect l="12072" t="34274" r="7852" b="10428"/>
          <a:stretch/>
        </p:blipFill>
        <p:spPr>
          <a:xfrm>
            <a:off x="1594339" y="1515208"/>
            <a:ext cx="9458670" cy="4082562"/>
          </a:xfrm>
          <a:prstGeom prst="rect">
            <a:avLst/>
          </a:prstGeom>
        </p:spPr>
      </p:pic>
    </p:spTree>
    <p:extLst>
      <p:ext uri="{BB962C8B-B14F-4D97-AF65-F5344CB8AC3E}">
        <p14:creationId xmlns:p14="http://schemas.microsoft.com/office/powerpoint/2010/main" val="3622144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7FF49-A56E-4D92-9B47-9704B3D97DF3}"/>
              </a:ext>
            </a:extLst>
          </p:cNvPr>
          <p:cNvSpPr>
            <a:spLocks noGrp="1"/>
          </p:cNvSpPr>
          <p:nvPr>
            <p:ph type="title"/>
          </p:nvPr>
        </p:nvSpPr>
        <p:spPr>
          <a:xfrm>
            <a:off x="1929912" y="1123365"/>
            <a:ext cx="2135804" cy="784263"/>
          </a:xfrm>
        </p:spPr>
        <p:txBody>
          <a:bodyPr>
            <a:normAutofit/>
          </a:bodyPr>
          <a:lstStyle/>
          <a:p>
            <a:r>
              <a:rPr lang="es-ES" dirty="0">
                <a:solidFill>
                  <a:schemeClr val="accent3">
                    <a:lumMod val="75000"/>
                  </a:schemeClr>
                </a:solidFill>
              </a:rPr>
              <a:t>Índice</a:t>
            </a:r>
            <a:endParaRPr lang="es-PE" dirty="0">
              <a:solidFill>
                <a:schemeClr val="accent3">
                  <a:lumMod val="75000"/>
                </a:schemeClr>
              </a:solidFill>
            </a:endParaRPr>
          </a:p>
        </p:txBody>
      </p:sp>
      <p:graphicFrame>
        <p:nvGraphicFramePr>
          <p:cNvPr id="10" name="Marcador de contenido 2">
            <a:extLst>
              <a:ext uri="{FF2B5EF4-FFF2-40B4-BE49-F238E27FC236}">
                <a16:creationId xmlns:a16="http://schemas.microsoft.com/office/drawing/2014/main" id="{44C9EE4E-54D6-B9BD-E731-B06782A3D282}"/>
              </a:ext>
            </a:extLst>
          </p:cNvPr>
          <p:cNvGraphicFramePr>
            <a:graphicFrameLocks noGrp="1"/>
          </p:cNvGraphicFramePr>
          <p:nvPr>
            <p:ph idx="1"/>
            <p:extLst>
              <p:ext uri="{D42A27DB-BD31-4B8C-83A1-F6EECF244321}">
                <p14:modId xmlns:p14="http://schemas.microsoft.com/office/powerpoint/2010/main" val="3742002731"/>
              </p:ext>
            </p:extLst>
          </p:nvPr>
        </p:nvGraphicFramePr>
        <p:xfrm>
          <a:off x="867951" y="2344858"/>
          <a:ext cx="6470696"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fecha 4">
            <a:extLst>
              <a:ext uri="{FF2B5EF4-FFF2-40B4-BE49-F238E27FC236}">
                <a16:creationId xmlns:a16="http://schemas.microsoft.com/office/drawing/2014/main" id="{D36138D9-57BE-4CE9-A1AE-FD362481A296}"/>
              </a:ext>
            </a:extLst>
          </p:cNvPr>
          <p:cNvSpPr>
            <a:spLocks noGrp="1"/>
          </p:cNvSpPr>
          <p:nvPr>
            <p:ph type="dt" sz="half" idx="10"/>
          </p:nvPr>
        </p:nvSpPr>
        <p:spPr>
          <a:xfrm>
            <a:off x="765051" y="6375679"/>
            <a:ext cx="2329722" cy="348462"/>
          </a:xfrm>
        </p:spPr>
        <p:txBody>
          <a:bodyPr>
            <a:normAutofit/>
          </a:bodyPr>
          <a:lstStyle/>
          <a:p>
            <a:pPr>
              <a:spcAft>
                <a:spcPts val="600"/>
              </a:spcAft>
            </a:pPr>
            <a:fld id="{C3CCAB99-DF1F-4775-ACBF-A3AC81CFCD00}" type="datetime1">
              <a:rPr lang="es-PE" smtClean="0"/>
              <a:pPr>
                <a:spcAft>
                  <a:spcPts val="600"/>
                </a:spcAft>
              </a:pPr>
              <a:t>29/05/2024</a:t>
            </a:fld>
            <a:endParaRPr lang="es-PE"/>
          </a:p>
        </p:txBody>
      </p:sp>
      <p:sp>
        <p:nvSpPr>
          <p:cNvPr id="4" name="Marcador de número de diapositiva 3">
            <a:extLst>
              <a:ext uri="{FF2B5EF4-FFF2-40B4-BE49-F238E27FC236}">
                <a16:creationId xmlns:a16="http://schemas.microsoft.com/office/drawing/2014/main" id="{374CB532-4453-4A79-8954-A2278C9CF880}"/>
              </a:ext>
            </a:extLst>
          </p:cNvPr>
          <p:cNvSpPr>
            <a:spLocks noGrp="1"/>
          </p:cNvSpPr>
          <p:nvPr>
            <p:ph type="sldNum" sz="quarter" idx="12"/>
          </p:nvPr>
        </p:nvSpPr>
        <p:spPr/>
        <p:txBody>
          <a:bodyPr>
            <a:normAutofit/>
          </a:bodyPr>
          <a:lstStyle/>
          <a:p>
            <a:pPr>
              <a:spcAft>
                <a:spcPts val="600"/>
              </a:spcAft>
            </a:pPr>
            <a:fld id="{5981010B-86DA-4ADF-9F27-44166A92FBA2}" type="slidenum">
              <a:rPr lang="es-PE">
                <a:solidFill>
                  <a:srgbClr val="FFFFFF"/>
                </a:solidFill>
              </a:rPr>
              <a:pPr>
                <a:spcAft>
                  <a:spcPts val="600"/>
                </a:spcAft>
              </a:pPr>
              <a:t>4</a:t>
            </a:fld>
            <a:endParaRPr lang="es-PE">
              <a:solidFill>
                <a:srgbClr val="FFFFFF"/>
              </a:solidFill>
            </a:endParaRPr>
          </a:p>
        </p:txBody>
      </p:sp>
      <p:sp>
        <p:nvSpPr>
          <p:cNvPr id="8" name="Título 1">
            <a:extLst>
              <a:ext uri="{FF2B5EF4-FFF2-40B4-BE49-F238E27FC236}">
                <a16:creationId xmlns:a16="http://schemas.microsoft.com/office/drawing/2014/main" id="{1BF468CA-754F-4CCC-A489-225C172FD124}"/>
              </a:ext>
            </a:extLst>
          </p:cNvPr>
          <p:cNvSpPr txBox="1">
            <a:spLocks/>
          </p:cNvSpPr>
          <p:nvPr/>
        </p:nvSpPr>
        <p:spPr>
          <a:xfrm>
            <a:off x="3233195" y="194145"/>
            <a:ext cx="2135804" cy="784263"/>
          </a:xfrm>
          <a:prstGeom prst="rect">
            <a:avLst/>
          </a:prstGeom>
        </p:spPr>
        <p:txBody>
          <a:bodyPr vert="horz" lIns="91440" tIns="45720" rIns="91440" bIns="45720" rtlCol="0" anchor="t">
            <a:normAutofit fontScale="600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ES" dirty="0">
                <a:solidFill>
                  <a:schemeClr val="accent3">
                    <a:lumMod val="75000"/>
                  </a:schemeClr>
                </a:solidFill>
              </a:rPr>
              <a:t>Modulo i</a:t>
            </a:r>
            <a:endParaRPr lang="es-PE" dirty="0">
              <a:solidFill>
                <a:schemeClr val="accent3">
                  <a:lumMod val="75000"/>
                </a:schemeClr>
              </a:solidFill>
            </a:endParaRPr>
          </a:p>
        </p:txBody>
      </p:sp>
      <p:pic>
        <p:nvPicPr>
          <p:cNvPr id="3" name="Imagen 2">
            <a:extLst>
              <a:ext uri="{FF2B5EF4-FFF2-40B4-BE49-F238E27FC236}">
                <a16:creationId xmlns:a16="http://schemas.microsoft.com/office/drawing/2014/main" id="{AC1F5AF1-6A71-F99E-8359-76925C71459A}"/>
              </a:ext>
            </a:extLst>
          </p:cNvPr>
          <p:cNvPicPr>
            <a:picLocks noChangeAspect="1"/>
          </p:cNvPicPr>
          <p:nvPr/>
        </p:nvPicPr>
        <p:blipFill>
          <a:blip r:embed="rId7"/>
          <a:stretch>
            <a:fillRect/>
          </a:stretch>
        </p:blipFill>
        <p:spPr>
          <a:xfrm>
            <a:off x="8085992" y="2073553"/>
            <a:ext cx="3420208" cy="4302126"/>
          </a:xfrm>
          <a:prstGeom prst="rect">
            <a:avLst/>
          </a:prstGeom>
        </p:spPr>
      </p:pic>
    </p:spTree>
    <p:extLst>
      <p:ext uri="{BB962C8B-B14F-4D97-AF65-F5344CB8AC3E}">
        <p14:creationId xmlns:p14="http://schemas.microsoft.com/office/powerpoint/2010/main" val="2002300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Box 4">
            <a:extLst>
              <a:ext uri="{FF2B5EF4-FFF2-40B4-BE49-F238E27FC236}">
                <a16:creationId xmlns:a16="http://schemas.microsoft.com/office/drawing/2014/main" id="{DD4BA432-ADB4-B4BA-F509-9D25160B4D20}"/>
              </a:ext>
            </a:extLst>
          </p:cNvPr>
          <p:cNvSpPr txBox="1">
            <a:spLocks noChangeArrowheads="1"/>
          </p:cNvSpPr>
          <p:nvPr/>
        </p:nvSpPr>
        <p:spPr bwMode="auto">
          <a:xfrm>
            <a:off x="-230616"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2. Estrategias de Selección y uso de Equipos de Perforación </a:t>
            </a:r>
          </a:p>
        </p:txBody>
      </p:sp>
      <p:pic>
        <p:nvPicPr>
          <p:cNvPr id="4" name="Imagen 3">
            <a:extLst>
              <a:ext uri="{FF2B5EF4-FFF2-40B4-BE49-F238E27FC236}">
                <a16:creationId xmlns:a16="http://schemas.microsoft.com/office/drawing/2014/main" id="{B4A2CD5F-8003-57F8-EEE9-9B0723B963F8}"/>
              </a:ext>
            </a:extLst>
          </p:cNvPr>
          <p:cNvPicPr>
            <a:picLocks noChangeAspect="1"/>
          </p:cNvPicPr>
          <p:nvPr/>
        </p:nvPicPr>
        <p:blipFill rotWithShape="1">
          <a:blip r:embed="rId5"/>
          <a:srcRect l="11272" t="32819" r="15331" b="12736"/>
          <a:stretch/>
        </p:blipFill>
        <p:spPr>
          <a:xfrm>
            <a:off x="1541584" y="1735015"/>
            <a:ext cx="8711203" cy="4038601"/>
          </a:xfrm>
          <a:prstGeom prst="rect">
            <a:avLst/>
          </a:prstGeom>
        </p:spPr>
      </p:pic>
    </p:spTree>
    <p:extLst>
      <p:ext uri="{BB962C8B-B14F-4D97-AF65-F5344CB8AC3E}">
        <p14:creationId xmlns:p14="http://schemas.microsoft.com/office/powerpoint/2010/main" val="2878291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Box 4">
            <a:extLst>
              <a:ext uri="{FF2B5EF4-FFF2-40B4-BE49-F238E27FC236}">
                <a16:creationId xmlns:a16="http://schemas.microsoft.com/office/drawing/2014/main" id="{DD4BA432-ADB4-B4BA-F509-9D25160B4D20}"/>
              </a:ext>
            </a:extLst>
          </p:cNvPr>
          <p:cNvSpPr txBox="1">
            <a:spLocks noChangeArrowheads="1"/>
          </p:cNvSpPr>
          <p:nvPr/>
        </p:nvSpPr>
        <p:spPr bwMode="auto">
          <a:xfrm>
            <a:off x="-130970"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2. Estrategias de Selección y uso de Equipos de Perforación </a:t>
            </a:r>
          </a:p>
        </p:txBody>
      </p:sp>
      <p:sp>
        <p:nvSpPr>
          <p:cNvPr id="3" name="CuadroTexto 2">
            <a:extLst>
              <a:ext uri="{FF2B5EF4-FFF2-40B4-BE49-F238E27FC236}">
                <a16:creationId xmlns:a16="http://schemas.microsoft.com/office/drawing/2014/main" id="{A8C07BF2-D509-8A4B-49E0-B4C24D2E1509}"/>
              </a:ext>
            </a:extLst>
          </p:cNvPr>
          <p:cNvSpPr txBox="1"/>
          <p:nvPr/>
        </p:nvSpPr>
        <p:spPr>
          <a:xfrm>
            <a:off x="149469" y="1507648"/>
            <a:ext cx="5946531" cy="3970318"/>
          </a:xfrm>
          <a:prstGeom prst="rect">
            <a:avLst/>
          </a:prstGeom>
          <a:noFill/>
        </p:spPr>
        <p:txBody>
          <a:bodyPr wrap="square">
            <a:spAutoFit/>
          </a:bodyPr>
          <a:lstStyle/>
          <a:p>
            <a:r>
              <a:rPr lang="es-ES" dirty="0"/>
              <a:t>Para conseguir una voladura eficiente la perforación es tan importante como la selección del explosivo, por lo que este trabajo debe efectuarse con buen criterio y cuidado.</a:t>
            </a:r>
          </a:p>
          <a:p>
            <a:endParaRPr lang="es-ES" dirty="0"/>
          </a:p>
          <a:p>
            <a:r>
              <a:rPr lang="es-ES" dirty="0"/>
              <a:t> • Lamentablemente, la supervisión de la correcta operación de perforación aún no es adecuadamente realizada en muchas minas, lo que permite que ocurran deficiencias en la calidad del trabajo (taladros desviados, más espaciados, de longitud irregular, etc.) que determinan pérdidas de eficiencia de la energía explosiva disponible. </a:t>
            </a:r>
          </a:p>
          <a:p>
            <a:endParaRPr lang="es-ES" dirty="0"/>
          </a:p>
          <a:p>
            <a:r>
              <a:rPr lang="es-ES" dirty="0"/>
              <a:t>• Normalmente la calidad de los taladros a ser perforados está determinada por cuatro condiciones: diámetro, longitud, rectitud y estabilidad</a:t>
            </a:r>
            <a:endParaRPr lang="es-CL" dirty="0"/>
          </a:p>
        </p:txBody>
      </p:sp>
      <p:pic>
        <p:nvPicPr>
          <p:cNvPr id="8" name="Imagen 7">
            <a:extLst>
              <a:ext uri="{FF2B5EF4-FFF2-40B4-BE49-F238E27FC236}">
                <a16:creationId xmlns:a16="http://schemas.microsoft.com/office/drawing/2014/main" id="{E132C37B-5B46-F1A6-5CD1-DDA8907FF779}"/>
              </a:ext>
            </a:extLst>
          </p:cNvPr>
          <p:cNvPicPr>
            <a:picLocks noChangeAspect="1"/>
          </p:cNvPicPr>
          <p:nvPr/>
        </p:nvPicPr>
        <p:blipFill rotWithShape="1">
          <a:blip r:embed="rId5"/>
          <a:srcRect l="748" t="28376" r="25962" b="4530"/>
          <a:stretch/>
        </p:blipFill>
        <p:spPr>
          <a:xfrm>
            <a:off x="6770076" y="1454894"/>
            <a:ext cx="5122985" cy="3070213"/>
          </a:xfrm>
          <a:prstGeom prst="rect">
            <a:avLst/>
          </a:prstGeom>
        </p:spPr>
      </p:pic>
      <p:pic>
        <p:nvPicPr>
          <p:cNvPr id="10" name="Imagen 9">
            <a:extLst>
              <a:ext uri="{FF2B5EF4-FFF2-40B4-BE49-F238E27FC236}">
                <a16:creationId xmlns:a16="http://schemas.microsoft.com/office/drawing/2014/main" id="{A29A40FD-F8A8-2A16-39D5-DBE17BCA3FB5}"/>
              </a:ext>
            </a:extLst>
          </p:cNvPr>
          <p:cNvPicPr>
            <a:picLocks noChangeAspect="1"/>
          </p:cNvPicPr>
          <p:nvPr/>
        </p:nvPicPr>
        <p:blipFill rotWithShape="1">
          <a:blip r:embed="rId6"/>
          <a:srcRect l="428" t="28718" r="26602" b="34615"/>
          <a:stretch/>
        </p:blipFill>
        <p:spPr>
          <a:xfrm>
            <a:off x="6770076" y="4693892"/>
            <a:ext cx="5122985" cy="1688059"/>
          </a:xfrm>
          <a:prstGeom prst="rect">
            <a:avLst/>
          </a:prstGeom>
        </p:spPr>
      </p:pic>
    </p:spTree>
    <p:extLst>
      <p:ext uri="{BB962C8B-B14F-4D97-AF65-F5344CB8AC3E}">
        <p14:creationId xmlns:p14="http://schemas.microsoft.com/office/powerpoint/2010/main" val="96307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extLst>
              <p:ext uri="{D42A27DB-BD31-4B8C-83A1-F6EECF244321}">
                <p14:modId xmlns:p14="http://schemas.microsoft.com/office/powerpoint/2010/main" val="2515652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586154" y="921971"/>
            <a:ext cx="10515600" cy="1325563"/>
          </a:xfrm>
        </p:spPr>
        <p:txBody>
          <a:bodyPr vert="horz"/>
          <a:lstStyle/>
          <a:p>
            <a:r>
              <a:rPr lang="es-PE" b="1" i="0" u="sng" strike="noStrike" baseline="0" dirty="0">
                <a:latin typeface="Calibri" panose="020F0502020204030204" pitchFamily="34" charset="0"/>
              </a:rPr>
              <a:t>Dimensionamiento de Flota - </a:t>
            </a:r>
            <a:r>
              <a:rPr lang="es-PE" sz="4000" b="1" i="0" u="sng" strike="noStrike" baseline="0" dirty="0">
                <a:latin typeface="Calibri" panose="020F0502020204030204" pitchFamily="34" charset="0"/>
              </a:rPr>
              <a:t>Perforación</a:t>
            </a:r>
            <a:endParaRPr lang="es-PE" b="1" u="sng" dirty="0"/>
          </a:p>
        </p:txBody>
      </p:sp>
      <p:sp>
        <p:nvSpPr>
          <p:cNvPr id="3" name="Marcador de contenido 2"/>
          <p:cNvSpPr>
            <a:spLocks noGrp="1"/>
          </p:cNvSpPr>
          <p:nvPr>
            <p:ph idx="1"/>
          </p:nvPr>
        </p:nvSpPr>
        <p:spPr/>
        <p:txBody>
          <a:bodyPr/>
          <a:lstStyle/>
          <a:p>
            <a:pPr marL="0" indent="0">
              <a:lnSpc>
                <a:spcPct val="150000"/>
              </a:lnSpc>
              <a:buNone/>
            </a:pPr>
            <a:r>
              <a:rPr lang="es-PE" b="0" i="0" u="none" strike="noStrike" baseline="0" dirty="0">
                <a:solidFill>
                  <a:srgbClr val="000000"/>
                </a:solidFill>
                <a:latin typeface="Calibri" panose="020F0502020204030204" pitchFamily="34" charset="0"/>
              </a:rPr>
              <a:t>OBJETIVOS:</a:t>
            </a:r>
          </a:p>
          <a:p>
            <a:pPr marR="0" algn="just">
              <a:lnSpc>
                <a:spcPct val="150000"/>
              </a:lnSpc>
            </a:pPr>
            <a:r>
              <a:rPr lang="es-PE" b="0" i="0" u="none" strike="noStrike" baseline="0" dirty="0">
                <a:solidFill>
                  <a:srgbClr val="000000"/>
                </a:solidFill>
                <a:latin typeface="Calibri" panose="020F0502020204030204" pitchFamily="34" charset="0"/>
              </a:rPr>
              <a:t>Comprender a grandes rasgos como se dimensiona una flota de equipos de perforación para una mina a cielo abierto.</a:t>
            </a:r>
          </a:p>
          <a:p>
            <a:pPr marR="0" algn="just">
              <a:lnSpc>
                <a:spcPct val="150000"/>
              </a:lnSpc>
            </a:pPr>
            <a:r>
              <a:rPr lang="es-PE" b="0" i="0" u="none" strike="noStrike" baseline="0" dirty="0">
                <a:solidFill>
                  <a:srgbClr val="000000"/>
                </a:solidFill>
                <a:latin typeface="Calibri" panose="020F0502020204030204" pitchFamily="34" charset="0"/>
              </a:rPr>
              <a:t>Comprender como influyen las capacidades, disponibilidades, rendimientos en el número de equipos a utilizar.</a:t>
            </a:r>
          </a:p>
          <a:p>
            <a:endParaRPr lang="es-PE" dirty="0"/>
          </a:p>
        </p:txBody>
      </p:sp>
      <p:sp>
        <p:nvSpPr>
          <p:cNvPr id="7" name="Text Box 4">
            <a:extLst>
              <a:ext uri="{FF2B5EF4-FFF2-40B4-BE49-F238E27FC236}">
                <a16:creationId xmlns:a16="http://schemas.microsoft.com/office/drawing/2014/main" id="{DD4BA432-ADB4-B4BA-F509-9D25160B4D20}"/>
              </a:ext>
            </a:extLst>
          </p:cNvPr>
          <p:cNvSpPr txBox="1">
            <a:spLocks noChangeArrowheads="1"/>
          </p:cNvSpPr>
          <p:nvPr/>
        </p:nvSpPr>
        <p:spPr bwMode="auto">
          <a:xfrm>
            <a:off x="-130970"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3. Cálculo de Cantidad Óptima de Perforadoras  </a:t>
            </a:r>
          </a:p>
        </p:txBody>
      </p:sp>
    </p:spTree>
    <p:extLst>
      <p:ext uri="{BB962C8B-B14F-4D97-AF65-F5344CB8AC3E}">
        <p14:creationId xmlns:p14="http://schemas.microsoft.com/office/powerpoint/2010/main" val="4084528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8A78425-A284-BB4E-2440-4450431FF870}"/>
              </a:ext>
            </a:extLst>
          </p:cNvPr>
          <p:cNvGraphicFramePr>
            <a:graphicFrameLocks noChangeAspect="1"/>
          </p:cNvGraphicFramePr>
          <p:nvPr>
            <p:custDataLst>
              <p:tags r:id="rId1"/>
            </p:custDataLst>
            <p:extLst>
              <p:ext uri="{D42A27DB-BD31-4B8C-83A1-F6EECF244321}">
                <p14:modId xmlns:p14="http://schemas.microsoft.com/office/powerpoint/2010/main" val="760321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580292" y="910248"/>
            <a:ext cx="10515600" cy="440093"/>
          </a:xfrm>
        </p:spPr>
        <p:txBody>
          <a:bodyPr vert="horz">
            <a:normAutofit fontScale="90000"/>
          </a:bodyPr>
          <a:lstStyle/>
          <a:p>
            <a:pPr algn="ctr"/>
            <a:r>
              <a:rPr lang="es-PE" dirty="0">
                <a:solidFill>
                  <a:srgbClr val="FF0000"/>
                </a:solidFill>
                <a:latin typeface="Calibri" panose="020F0502020204030204" pitchFamily="34" charset="0"/>
              </a:rPr>
              <a:t>Parámetros</a:t>
            </a:r>
            <a:endParaRPr lang="es-PE" dirty="0">
              <a:solidFill>
                <a:srgbClr val="FF0000"/>
              </a:solidFill>
            </a:endParaRPr>
          </a:p>
        </p:txBody>
      </p:sp>
      <p:sp>
        <p:nvSpPr>
          <p:cNvPr id="3" name="Marcador de contenido 2"/>
          <p:cNvSpPr>
            <a:spLocks noGrp="1"/>
          </p:cNvSpPr>
          <p:nvPr>
            <p:ph idx="1"/>
          </p:nvPr>
        </p:nvSpPr>
        <p:spPr>
          <a:xfrm>
            <a:off x="1558688" y="1462849"/>
            <a:ext cx="9074624" cy="5235267"/>
          </a:xfrm>
        </p:spPr>
        <p:txBody>
          <a:bodyPr>
            <a:normAutofit fontScale="70000" lnSpcReduction="20000"/>
          </a:bodyPr>
          <a:lstStyle/>
          <a:p>
            <a:pPr lvl="2">
              <a:lnSpc>
                <a:spcPct val="170000"/>
              </a:lnSpc>
            </a:pPr>
            <a:r>
              <a:rPr lang="es-PE" u="sng" dirty="0"/>
              <a:t>Tonelaje por Taladro (ton)</a:t>
            </a:r>
          </a:p>
          <a:p>
            <a:pPr marL="914400" lvl="2" indent="0">
              <a:lnSpc>
                <a:spcPct val="170000"/>
              </a:lnSpc>
              <a:buNone/>
            </a:pPr>
            <a:r>
              <a:rPr lang="es-PE" dirty="0"/>
              <a:t>	</a:t>
            </a:r>
            <a:r>
              <a:rPr lang="es-PE" sz="2600" b="1" dirty="0" err="1">
                <a:solidFill>
                  <a:srgbClr val="FF0000"/>
                </a:solidFill>
              </a:rPr>
              <a:t>Tt</a:t>
            </a:r>
            <a:r>
              <a:rPr lang="es-PE" sz="2600" b="1" dirty="0">
                <a:solidFill>
                  <a:srgbClr val="FF0000"/>
                </a:solidFill>
              </a:rPr>
              <a:t>= B*E*H*</a:t>
            </a:r>
            <a:r>
              <a:rPr lang="es-PE" sz="2600" b="1" dirty="0" err="1">
                <a:solidFill>
                  <a:srgbClr val="FF0000"/>
                </a:solidFill>
              </a:rPr>
              <a:t>dens</a:t>
            </a:r>
            <a:r>
              <a:rPr lang="es-PE" sz="2600" b="1" dirty="0">
                <a:solidFill>
                  <a:srgbClr val="FF0000"/>
                </a:solidFill>
              </a:rPr>
              <a:t>		</a:t>
            </a:r>
            <a:r>
              <a:rPr lang="es-PE" sz="2600" b="1" dirty="0"/>
              <a:t>B= </a:t>
            </a:r>
            <a:r>
              <a:rPr lang="es-PE" sz="2600" b="1" dirty="0" err="1"/>
              <a:t>burden</a:t>
            </a:r>
            <a:r>
              <a:rPr lang="es-PE" sz="2600" b="1" dirty="0"/>
              <a:t>, E=espaciamiento</a:t>
            </a:r>
          </a:p>
          <a:p>
            <a:pPr marL="914400" lvl="2" indent="0">
              <a:buNone/>
            </a:pPr>
            <a:endParaRPr lang="es-PE" dirty="0"/>
          </a:p>
          <a:p>
            <a:pPr lvl="2">
              <a:lnSpc>
                <a:spcPct val="170000"/>
              </a:lnSpc>
            </a:pPr>
            <a:r>
              <a:rPr lang="es-PE" u="sng" dirty="0"/>
              <a:t>Tonelaje por Metro Barrenado (ton/</a:t>
            </a:r>
            <a:r>
              <a:rPr lang="es-PE" u="sng" dirty="0" err="1"/>
              <a:t>mb</a:t>
            </a:r>
            <a:r>
              <a:rPr lang="es-PE" u="sng" dirty="0"/>
              <a:t>)</a:t>
            </a:r>
          </a:p>
          <a:p>
            <a:pPr marL="914400" lvl="2" indent="0">
              <a:lnSpc>
                <a:spcPct val="170000"/>
              </a:lnSpc>
              <a:buNone/>
            </a:pPr>
            <a:r>
              <a:rPr lang="es-PE" sz="2300" b="1" dirty="0">
                <a:solidFill>
                  <a:srgbClr val="FF0000"/>
                </a:solidFill>
              </a:rPr>
              <a:t>	</a:t>
            </a:r>
            <a:r>
              <a:rPr lang="es-PE" sz="2600" b="1" dirty="0" err="1">
                <a:solidFill>
                  <a:srgbClr val="FF0000"/>
                </a:solidFill>
              </a:rPr>
              <a:t>Tmb</a:t>
            </a:r>
            <a:r>
              <a:rPr lang="es-PE" sz="2600" b="1" dirty="0">
                <a:solidFill>
                  <a:srgbClr val="FF0000"/>
                </a:solidFill>
              </a:rPr>
              <a:t>= </a:t>
            </a:r>
            <a:r>
              <a:rPr lang="es-PE" sz="2600" b="1" dirty="0" err="1">
                <a:solidFill>
                  <a:srgbClr val="FF0000"/>
                </a:solidFill>
              </a:rPr>
              <a:t>Tt</a:t>
            </a:r>
            <a:r>
              <a:rPr lang="es-PE" sz="2600" b="1" dirty="0">
                <a:solidFill>
                  <a:srgbClr val="FF0000"/>
                </a:solidFill>
              </a:rPr>
              <a:t>/(H+P)</a:t>
            </a:r>
          </a:p>
          <a:p>
            <a:pPr marL="914400" lvl="2" indent="0">
              <a:buNone/>
            </a:pPr>
            <a:r>
              <a:rPr lang="es-PE" dirty="0"/>
              <a:t> </a:t>
            </a:r>
          </a:p>
          <a:p>
            <a:pPr lvl="2">
              <a:lnSpc>
                <a:spcPct val="170000"/>
              </a:lnSpc>
            </a:pPr>
            <a:r>
              <a:rPr lang="es-PE" u="sng" dirty="0"/>
              <a:t>Metros Barrenados Requeridos por día (</a:t>
            </a:r>
            <a:r>
              <a:rPr lang="es-PE" u="sng" dirty="0" err="1"/>
              <a:t>mb</a:t>
            </a:r>
            <a:r>
              <a:rPr lang="es-PE" u="sng" dirty="0"/>
              <a:t>/día)</a:t>
            </a:r>
          </a:p>
          <a:p>
            <a:pPr marL="914400" lvl="2" indent="0">
              <a:lnSpc>
                <a:spcPct val="170000"/>
              </a:lnSpc>
              <a:buNone/>
            </a:pPr>
            <a:r>
              <a:rPr lang="es-PE" dirty="0"/>
              <a:t>	</a:t>
            </a:r>
            <a:r>
              <a:rPr lang="es-PE" sz="2600" b="1" dirty="0">
                <a:solidFill>
                  <a:srgbClr val="FF0000"/>
                </a:solidFill>
              </a:rPr>
              <a:t>MBD = TPD / </a:t>
            </a:r>
            <a:r>
              <a:rPr lang="es-PE" sz="2600" b="1" dirty="0" err="1">
                <a:solidFill>
                  <a:srgbClr val="FF0000"/>
                </a:solidFill>
              </a:rPr>
              <a:t>Tmb</a:t>
            </a:r>
            <a:endParaRPr lang="es-PE" sz="2600" b="1" dirty="0">
              <a:solidFill>
                <a:srgbClr val="FF0000"/>
              </a:solidFill>
            </a:endParaRPr>
          </a:p>
          <a:p>
            <a:pPr lvl="2"/>
            <a:endParaRPr lang="es-PE" dirty="0"/>
          </a:p>
          <a:p>
            <a:pPr lvl="2">
              <a:lnSpc>
                <a:spcPct val="170000"/>
              </a:lnSpc>
            </a:pPr>
            <a:r>
              <a:rPr lang="es-PE" u="sng" dirty="0"/>
              <a:t>Rendimiento Equipo de Perforación (</a:t>
            </a:r>
            <a:r>
              <a:rPr lang="es-PE" u="sng" dirty="0" err="1"/>
              <a:t>mb</a:t>
            </a:r>
            <a:r>
              <a:rPr lang="es-PE" u="sng" dirty="0"/>
              <a:t>/día)</a:t>
            </a:r>
          </a:p>
          <a:p>
            <a:pPr marL="914400" lvl="2" indent="0">
              <a:lnSpc>
                <a:spcPct val="170000"/>
              </a:lnSpc>
              <a:buNone/>
            </a:pPr>
            <a:r>
              <a:rPr lang="es-PE" sz="2600" dirty="0"/>
              <a:t>	</a:t>
            </a:r>
            <a:r>
              <a:rPr lang="es-PE" sz="2600" b="1" dirty="0">
                <a:solidFill>
                  <a:srgbClr val="FF0000"/>
                </a:solidFill>
              </a:rPr>
              <a:t>R = </a:t>
            </a:r>
            <a:r>
              <a:rPr lang="es-PE" sz="2600" b="1" dirty="0" err="1">
                <a:solidFill>
                  <a:srgbClr val="FF0000"/>
                </a:solidFill>
              </a:rPr>
              <a:t>VPteo</a:t>
            </a:r>
            <a:r>
              <a:rPr lang="es-PE" sz="2600" b="1" dirty="0">
                <a:solidFill>
                  <a:srgbClr val="FF0000"/>
                </a:solidFill>
              </a:rPr>
              <a:t>*DF*UT*FO*24*f(roca)</a:t>
            </a:r>
          </a:p>
          <a:p>
            <a:pPr lvl="2"/>
            <a:endParaRPr lang="es-PE" dirty="0"/>
          </a:p>
          <a:p>
            <a:pPr lvl="2">
              <a:lnSpc>
                <a:spcPct val="160000"/>
              </a:lnSpc>
            </a:pPr>
            <a:r>
              <a:rPr lang="es-PE" u="sng" dirty="0"/>
              <a:t>Número de Equipos Necesarios</a:t>
            </a:r>
          </a:p>
          <a:p>
            <a:pPr marL="1371600" lvl="3" indent="0">
              <a:lnSpc>
                <a:spcPct val="160000"/>
              </a:lnSpc>
              <a:buNone/>
            </a:pPr>
            <a:r>
              <a:rPr lang="es-PE" sz="2600" dirty="0"/>
              <a:t>	</a:t>
            </a:r>
            <a:r>
              <a:rPr lang="es-PE" sz="2600" b="1" dirty="0">
                <a:solidFill>
                  <a:srgbClr val="FF0000"/>
                </a:solidFill>
              </a:rPr>
              <a:t>N = MBD/R</a:t>
            </a:r>
          </a:p>
          <a:p>
            <a:endParaRPr lang="es-PE" dirty="0"/>
          </a:p>
        </p:txBody>
      </p:sp>
      <p:sp>
        <p:nvSpPr>
          <p:cNvPr id="5" name="Text Box 4">
            <a:extLst>
              <a:ext uri="{FF2B5EF4-FFF2-40B4-BE49-F238E27FC236}">
                <a16:creationId xmlns:a16="http://schemas.microsoft.com/office/drawing/2014/main" id="{ADF7ABFF-C8EB-B46B-F843-0D9EAE3BF22B}"/>
              </a:ext>
            </a:extLst>
          </p:cNvPr>
          <p:cNvSpPr txBox="1">
            <a:spLocks noChangeArrowheads="1"/>
          </p:cNvSpPr>
          <p:nvPr/>
        </p:nvSpPr>
        <p:spPr bwMode="auto">
          <a:xfrm>
            <a:off x="-752293" y="212965"/>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3. Cálculo de Cantidad Óptima de Perforadoras  </a:t>
            </a:r>
          </a:p>
        </p:txBody>
      </p:sp>
    </p:spTree>
    <p:extLst>
      <p:ext uri="{BB962C8B-B14F-4D97-AF65-F5344CB8AC3E}">
        <p14:creationId xmlns:p14="http://schemas.microsoft.com/office/powerpoint/2010/main" val="3058375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9EEE581-714E-C2AA-D483-AD871840304A}"/>
              </a:ext>
            </a:extLst>
          </p:cNvPr>
          <p:cNvGraphicFramePr>
            <a:graphicFrameLocks noChangeAspect="1"/>
          </p:cNvGraphicFramePr>
          <p:nvPr>
            <p:custDataLst>
              <p:tags r:id="rId1"/>
            </p:custDataLst>
            <p:extLst>
              <p:ext uri="{D42A27DB-BD31-4B8C-83A1-F6EECF244321}">
                <p14:modId xmlns:p14="http://schemas.microsoft.com/office/powerpoint/2010/main" val="4157650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685800" y="1338140"/>
            <a:ext cx="10515600" cy="1325563"/>
          </a:xfrm>
        </p:spPr>
        <p:txBody>
          <a:bodyPr vert="horz"/>
          <a:lstStyle/>
          <a:p>
            <a:r>
              <a:rPr lang="es-PE" b="1" u="sng" dirty="0">
                <a:solidFill>
                  <a:srgbClr val="0070C0"/>
                </a:solidFill>
                <a:latin typeface="Calibri" panose="020F0502020204030204" pitchFamily="34" charset="0"/>
              </a:rPr>
              <a:t>Problema</a:t>
            </a:r>
            <a:endParaRPr lang="es-PE" b="1" u="sng" dirty="0">
              <a:solidFill>
                <a:srgbClr val="0070C0"/>
              </a:solidFill>
            </a:endParaRPr>
          </a:p>
        </p:txBody>
      </p:sp>
      <p:sp>
        <p:nvSpPr>
          <p:cNvPr id="3" name="Marcador de contenido 2"/>
          <p:cNvSpPr>
            <a:spLocks noGrp="1"/>
          </p:cNvSpPr>
          <p:nvPr>
            <p:ph idx="1"/>
          </p:nvPr>
        </p:nvSpPr>
        <p:spPr>
          <a:xfrm>
            <a:off x="767862" y="2388211"/>
            <a:ext cx="10515600" cy="4351338"/>
          </a:xfrm>
        </p:spPr>
        <p:txBody>
          <a:bodyPr>
            <a:normAutofit/>
          </a:bodyPr>
          <a:lstStyle/>
          <a:p>
            <a:pPr marL="0" marR="0" indent="0" algn="just">
              <a:lnSpc>
                <a:spcPct val="150000"/>
              </a:lnSpc>
              <a:buNone/>
            </a:pPr>
            <a:r>
              <a:rPr lang="es-PE" sz="1900" b="0" i="0" u="none" strike="noStrike" baseline="0" dirty="0">
                <a:solidFill>
                  <a:srgbClr val="000000"/>
                </a:solidFill>
                <a:latin typeface="Calibri" panose="020F0502020204030204" pitchFamily="34" charset="0"/>
              </a:rPr>
              <a:t>Una mina a cielo abierto debe mover diariamente un total de 400000 ton de material (mineral y estéril) desde el tajo. Se pide dimensionar los equipos necesarios (perforadoras) considerando los siguientes parámetros:</a:t>
            </a:r>
          </a:p>
          <a:p>
            <a:pPr marL="0" marR="0" indent="0" algn="just">
              <a:lnSpc>
                <a:spcPct val="150000"/>
              </a:lnSpc>
              <a:buNone/>
            </a:pPr>
            <a:r>
              <a:rPr lang="es-PE" sz="1900" b="0" i="0" u="none" strike="noStrike" baseline="0" dirty="0">
                <a:solidFill>
                  <a:srgbClr val="000000"/>
                </a:solidFill>
                <a:latin typeface="Arial" panose="020B0604020202020204" pitchFamily="34" charset="0"/>
              </a:rPr>
              <a:t>• </a:t>
            </a:r>
            <a:r>
              <a:rPr lang="es-PE" sz="1900" b="0" i="0" u="none" strike="noStrike" baseline="0" dirty="0">
                <a:solidFill>
                  <a:srgbClr val="000000"/>
                </a:solidFill>
                <a:latin typeface="Calibri" panose="020F0502020204030204" pitchFamily="34" charset="0"/>
              </a:rPr>
              <a:t>Se trabajan dos turnos por día de 9 horas cada uno.</a:t>
            </a:r>
          </a:p>
          <a:p>
            <a:pPr marR="0" algn="just">
              <a:lnSpc>
                <a:spcPct val="150000"/>
              </a:lnSpc>
            </a:pPr>
            <a:r>
              <a:rPr lang="es-PE" sz="1900" b="0" i="0" u="none" strike="noStrike" baseline="0" dirty="0">
                <a:solidFill>
                  <a:srgbClr val="000000"/>
                </a:solidFill>
                <a:latin typeface="Calibri" panose="020F0502020204030204" pitchFamily="34" charset="0"/>
              </a:rPr>
              <a:t>Perforadoras: </a:t>
            </a:r>
            <a:r>
              <a:rPr lang="es-PE" sz="1900" b="0" i="0" u="none" strike="noStrike" baseline="0" dirty="0" err="1">
                <a:solidFill>
                  <a:srgbClr val="000000"/>
                </a:solidFill>
                <a:latin typeface="Calibri" panose="020F0502020204030204" pitchFamily="34" charset="0"/>
              </a:rPr>
              <a:t>burden</a:t>
            </a:r>
            <a:r>
              <a:rPr lang="es-PE" sz="1900" b="0" i="0" u="none" strike="noStrike" baseline="0" dirty="0">
                <a:solidFill>
                  <a:srgbClr val="000000"/>
                </a:solidFill>
                <a:latin typeface="Calibri" panose="020F0502020204030204" pitchFamily="34" charset="0"/>
              </a:rPr>
              <a:t> 10m, espaciamiento 9.5m, altura de banco 15m, velocidad de perforación 60m/h, disponibilidad 85%. Densidad del material 2799 Kg/m</a:t>
            </a:r>
            <a:r>
              <a:rPr lang="es-PE" sz="1900" b="0" i="0" u="none" strike="noStrike" baseline="30000" dirty="0">
                <a:solidFill>
                  <a:srgbClr val="000000"/>
                </a:solidFill>
                <a:latin typeface="Calibri" panose="020F0502020204030204" pitchFamily="34" charset="0"/>
              </a:rPr>
              <a:t>3</a:t>
            </a:r>
            <a:r>
              <a:rPr lang="es-PE" sz="1900" b="0" i="0" u="none" strike="noStrike" baseline="0" dirty="0">
                <a:solidFill>
                  <a:srgbClr val="000000"/>
                </a:solidFill>
                <a:latin typeface="Calibri" panose="020F0502020204030204" pitchFamily="34" charset="0"/>
              </a:rPr>
              <a:t>,</a:t>
            </a:r>
            <a:r>
              <a:rPr lang="es-PE" sz="1900" b="0" i="0" u="none" strike="noStrike" dirty="0">
                <a:solidFill>
                  <a:srgbClr val="000000"/>
                </a:solidFill>
                <a:latin typeface="Calibri" panose="020F0502020204030204" pitchFamily="34" charset="0"/>
              </a:rPr>
              <a:t> si el taladro perfora 17 metros.</a:t>
            </a:r>
            <a:endParaRPr lang="es-PE" dirty="0"/>
          </a:p>
        </p:txBody>
      </p:sp>
      <p:sp>
        <p:nvSpPr>
          <p:cNvPr id="4" name="Text Box 4">
            <a:extLst>
              <a:ext uri="{FF2B5EF4-FFF2-40B4-BE49-F238E27FC236}">
                <a16:creationId xmlns:a16="http://schemas.microsoft.com/office/drawing/2014/main" id="{849EF28D-0B02-96C9-8AAD-778E8E0AC137}"/>
              </a:ext>
            </a:extLst>
          </p:cNvPr>
          <p:cNvSpPr txBox="1">
            <a:spLocks noChangeArrowheads="1"/>
          </p:cNvSpPr>
          <p:nvPr/>
        </p:nvSpPr>
        <p:spPr bwMode="auto">
          <a:xfrm>
            <a:off x="-722985" y="429680"/>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3. Cálculo de Cantidad Óptima de Perforadoras  </a:t>
            </a:r>
          </a:p>
        </p:txBody>
      </p:sp>
    </p:spTree>
    <p:extLst>
      <p:ext uri="{BB962C8B-B14F-4D97-AF65-F5344CB8AC3E}">
        <p14:creationId xmlns:p14="http://schemas.microsoft.com/office/powerpoint/2010/main" val="2365432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BE5EF65-84B8-E0F3-457B-2E63DDECCCBE}"/>
              </a:ext>
            </a:extLst>
          </p:cNvPr>
          <p:cNvGraphicFramePr>
            <a:graphicFrameLocks noChangeAspect="1"/>
          </p:cNvGraphicFramePr>
          <p:nvPr>
            <p:custDataLst>
              <p:tags r:id="rId1"/>
            </p:custDataLst>
            <p:extLst>
              <p:ext uri="{D42A27DB-BD31-4B8C-83A1-F6EECF244321}">
                <p14:modId xmlns:p14="http://schemas.microsoft.com/office/powerpoint/2010/main" val="784752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603739" y="1102407"/>
            <a:ext cx="10515600" cy="481036"/>
          </a:xfrm>
        </p:spPr>
        <p:txBody>
          <a:bodyPr vert="horz">
            <a:normAutofit fontScale="90000"/>
          </a:bodyPr>
          <a:lstStyle/>
          <a:p>
            <a:r>
              <a:rPr lang="es-PE" b="1" u="sng" dirty="0">
                <a:solidFill>
                  <a:srgbClr val="0070C0"/>
                </a:solidFill>
              </a:rPr>
              <a:t>Solución.</a:t>
            </a:r>
            <a:br>
              <a:rPr lang="es-PE" b="1" u="sng" dirty="0">
                <a:solidFill>
                  <a:srgbClr val="0070C0"/>
                </a:solidFill>
              </a:rPr>
            </a:br>
            <a:endParaRPr lang="es-PE" b="1" u="sng" dirty="0">
              <a:solidFill>
                <a:srgbClr val="0070C0"/>
              </a:solidFill>
            </a:endParaRPr>
          </a:p>
        </p:txBody>
      </p:sp>
      <p:sp>
        <p:nvSpPr>
          <p:cNvPr id="3" name="Marcador de contenido 2"/>
          <p:cNvSpPr>
            <a:spLocks noGrp="1"/>
          </p:cNvSpPr>
          <p:nvPr>
            <p:ph idx="1"/>
          </p:nvPr>
        </p:nvSpPr>
        <p:spPr>
          <a:xfrm>
            <a:off x="504967" y="1342925"/>
            <a:ext cx="10848833" cy="5718412"/>
          </a:xfrm>
        </p:spPr>
        <p:txBody>
          <a:bodyPr>
            <a:normAutofit fontScale="62500" lnSpcReduction="20000"/>
          </a:bodyPr>
          <a:lstStyle/>
          <a:p>
            <a:pPr marL="0" indent="0" algn="just">
              <a:lnSpc>
                <a:spcPct val="170000"/>
              </a:lnSpc>
              <a:buNone/>
            </a:pPr>
            <a:r>
              <a:rPr lang="es-PE" dirty="0"/>
              <a:t>La perforación debe llevarse adelantada al proceso de carguío para que estos tengan cierta holgura e independencia, es por esto que los rendimientos de las perforadoras deben calcularse en unidades mensuales y no diarias. Para estimar el número necesario de perforadoras debe considerarse:</a:t>
            </a:r>
          </a:p>
          <a:p>
            <a:pPr>
              <a:lnSpc>
                <a:spcPct val="170000"/>
              </a:lnSpc>
            </a:pPr>
            <a:r>
              <a:rPr lang="es-PE" dirty="0"/>
              <a:t>Cada taladro de voladura remueve un total de:  </a:t>
            </a:r>
            <a:r>
              <a:rPr lang="es-PE" sz="3200" b="1" dirty="0" err="1">
                <a:solidFill>
                  <a:srgbClr val="FF0000"/>
                </a:solidFill>
              </a:rPr>
              <a:t>Tt</a:t>
            </a:r>
            <a:r>
              <a:rPr lang="es-PE" sz="3200" b="1" dirty="0">
                <a:solidFill>
                  <a:srgbClr val="FF0000"/>
                </a:solidFill>
              </a:rPr>
              <a:t> = B*E*H*</a:t>
            </a:r>
            <a:r>
              <a:rPr lang="es-PE" sz="3200" b="1" dirty="0" err="1">
                <a:solidFill>
                  <a:srgbClr val="FF0000"/>
                </a:solidFill>
              </a:rPr>
              <a:t>dens</a:t>
            </a:r>
            <a:r>
              <a:rPr lang="es-PE" sz="3200" b="1" dirty="0">
                <a:solidFill>
                  <a:srgbClr val="FF0000"/>
                </a:solidFill>
              </a:rPr>
              <a:t> </a:t>
            </a:r>
          </a:p>
          <a:p>
            <a:pPr marL="0" indent="0">
              <a:lnSpc>
                <a:spcPct val="170000"/>
              </a:lnSpc>
              <a:buNone/>
            </a:pPr>
            <a:r>
              <a:rPr lang="es-PE" b="1" dirty="0">
                <a:solidFill>
                  <a:srgbClr val="FF0000"/>
                </a:solidFill>
              </a:rPr>
              <a:t>	</a:t>
            </a:r>
            <a:r>
              <a:rPr lang="es-PE" b="1" dirty="0" err="1"/>
              <a:t>Tt</a:t>
            </a:r>
            <a:r>
              <a:rPr lang="es-PE" b="1" dirty="0"/>
              <a:t> = </a:t>
            </a:r>
            <a:r>
              <a:rPr lang="es-PE" dirty="0"/>
              <a:t>10 * 9.5 * 15 * 2.7 = 3848 ton. </a:t>
            </a:r>
          </a:p>
          <a:p>
            <a:pPr marL="0" indent="0">
              <a:lnSpc>
                <a:spcPct val="170000"/>
              </a:lnSpc>
              <a:buNone/>
            </a:pPr>
            <a:r>
              <a:rPr lang="es-PE" dirty="0"/>
              <a:t>Se perforan 17 metros por taladro =&gt; 226ton/m perforado.</a:t>
            </a:r>
          </a:p>
          <a:p>
            <a:pPr marL="0" indent="0">
              <a:lnSpc>
                <a:spcPct val="170000"/>
              </a:lnSpc>
              <a:buNone/>
            </a:pPr>
            <a:r>
              <a:rPr lang="es-PE" dirty="0"/>
              <a:t>400000 t/d * 30d/mes =&gt;12 000 000 ton/mes (requerimiento de tonelaje mensual).</a:t>
            </a:r>
          </a:p>
          <a:p>
            <a:pPr marL="0" indent="0">
              <a:lnSpc>
                <a:spcPct val="170000"/>
              </a:lnSpc>
              <a:buNone/>
            </a:pPr>
            <a:r>
              <a:rPr lang="es-PE" dirty="0"/>
              <a:t>226 ton/m, 12 000 000 ton/mes =&gt; 12 000 000/226 = 53097 m/mes (necesidad de perforación).</a:t>
            </a:r>
          </a:p>
          <a:p>
            <a:pPr marL="0" indent="0">
              <a:lnSpc>
                <a:spcPct val="170000"/>
              </a:lnSpc>
              <a:buNone/>
            </a:pPr>
            <a:r>
              <a:rPr lang="es-PE" dirty="0"/>
              <a:t>60 m/h * 9h/turno * 2 turnos/d * Disponibilidad 85% * 30 d/mes =&gt; 27540 m/mes (rendimiento de perforación).</a:t>
            </a:r>
          </a:p>
          <a:p>
            <a:pPr marL="0" indent="0">
              <a:lnSpc>
                <a:spcPct val="170000"/>
              </a:lnSpc>
              <a:buNone/>
            </a:pPr>
            <a:r>
              <a:rPr lang="es-PE" dirty="0"/>
              <a:t>53097 m/mes, 27540m/mes (cada perforadora) =&gt; 53097/27540 = 1.9 ~ </a:t>
            </a:r>
            <a:r>
              <a:rPr lang="es-PE" sz="3800" b="1" dirty="0"/>
              <a:t>2 perforadoras.</a:t>
            </a:r>
          </a:p>
        </p:txBody>
      </p:sp>
      <p:sp>
        <p:nvSpPr>
          <p:cNvPr id="4" name="Text Box 4">
            <a:extLst>
              <a:ext uri="{FF2B5EF4-FFF2-40B4-BE49-F238E27FC236}">
                <a16:creationId xmlns:a16="http://schemas.microsoft.com/office/drawing/2014/main" id="{24AE61CC-C00B-0EEE-040E-B4428063AC50}"/>
              </a:ext>
            </a:extLst>
          </p:cNvPr>
          <p:cNvSpPr txBox="1">
            <a:spLocks noChangeArrowheads="1"/>
          </p:cNvSpPr>
          <p:nvPr/>
        </p:nvSpPr>
        <p:spPr bwMode="auto">
          <a:xfrm>
            <a:off x="-740571" y="177760"/>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3. Cálculo de Cantidad Óptima de Perforadoras  </a:t>
            </a:r>
          </a:p>
        </p:txBody>
      </p:sp>
    </p:spTree>
    <p:extLst>
      <p:ext uri="{BB962C8B-B14F-4D97-AF65-F5344CB8AC3E}">
        <p14:creationId xmlns:p14="http://schemas.microsoft.com/office/powerpoint/2010/main" val="2232808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extLst>
              <p:ext uri="{D42A27DB-BD31-4B8C-83A1-F6EECF244321}">
                <p14:modId xmlns:p14="http://schemas.microsoft.com/office/powerpoint/2010/main" val="4015069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Box 4">
            <a:extLst>
              <a:ext uri="{FF2B5EF4-FFF2-40B4-BE49-F238E27FC236}">
                <a16:creationId xmlns:a16="http://schemas.microsoft.com/office/drawing/2014/main" id="{DD4BA432-ADB4-B4BA-F509-9D25160B4D20}"/>
              </a:ext>
            </a:extLst>
          </p:cNvPr>
          <p:cNvSpPr txBox="1">
            <a:spLocks noChangeArrowheads="1"/>
          </p:cNvSpPr>
          <p:nvPr/>
        </p:nvSpPr>
        <p:spPr bwMode="auto">
          <a:xfrm>
            <a:off x="-130970"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3. Cálculo de Cantidad Óptima de Perforadoras  </a:t>
            </a:r>
          </a:p>
        </p:txBody>
      </p:sp>
      <p:pic>
        <p:nvPicPr>
          <p:cNvPr id="10" name="Imagen 9">
            <a:extLst>
              <a:ext uri="{FF2B5EF4-FFF2-40B4-BE49-F238E27FC236}">
                <a16:creationId xmlns:a16="http://schemas.microsoft.com/office/drawing/2014/main" id="{8050504A-C2DC-7AFE-5856-E1509A3DC740}"/>
              </a:ext>
            </a:extLst>
          </p:cNvPr>
          <p:cNvPicPr>
            <a:picLocks noChangeAspect="1"/>
          </p:cNvPicPr>
          <p:nvPr/>
        </p:nvPicPr>
        <p:blipFill>
          <a:blip r:embed="rId5"/>
          <a:stretch>
            <a:fillRect/>
          </a:stretch>
        </p:blipFill>
        <p:spPr>
          <a:xfrm>
            <a:off x="2857817" y="2216456"/>
            <a:ext cx="6218459" cy="3304318"/>
          </a:xfrm>
          <a:prstGeom prst="rect">
            <a:avLst/>
          </a:prstGeom>
        </p:spPr>
      </p:pic>
    </p:spTree>
    <p:extLst>
      <p:ext uri="{BB962C8B-B14F-4D97-AF65-F5344CB8AC3E}">
        <p14:creationId xmlns:p14="http://schemas.microsoft.com/office/powerpoint/2010/main" val="200782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Box 4">
            <a:extLst>
              <a:ext uri="{FF2B5EF4-FFF2-40B4-BE49-F238E27FC236}">
                <a16:creationId xmlns:a16="http://schemas.microsoft.com/office/drawing/2014/main" id="{DD4BA432-ADB4-B4BA-F509-9D25160B4D20}"/>
              </a:ext>
            </a:extLst>
          </p:cNvPr>
          <p:cNvSpPr txBox="1">
            <a:spLocks noChangeArrowheads="1"/>
          </p:cNvSpPr>
          <p:nvPr/>
        </p:nvSpPr>
        <p:spPr bwMode="auto">
          <a:xfrm>
            <a:off x="-130970"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3. Cálculo de Cantidad Óptima de Perforadoras  </a:t>
            </a:r>
          </a:p>
        </p:txBody>
      </p:sp>
      <p:pic>
        <p:nvPicPr>
          <p:cNvPr id="2" name="Imagen 1">
            <a:extLst>
              <a:ext uri="{FF2B5EF4-FFF2-40B4-BE49-F238E27FC236}">
                <a16:creationId xmlns:a16="http://schemas.microsoft.com/office/drawing/2014/main" id="{936AEB88-EBE0-0EA4-D31F-EFB23B340C5A}"/>
              </a:ext>
            </a:extLst>
          </p:cNvPr>
          <p:cNvPicPr>
            <a:picLocks noChangeAspect="1"/>
          </p:cNvPicPr>
          <p:nvPr/>
        </p:nvPicPr>
        <p:blipFill>
          <a:blip r:embed="rId5"/>
          <a:stretch>
            <a:fillRect/>
          </a:stretch>
        </p:blipFill>
        <p:spPr>
          <a:xfrm>
            <a:off x="816464" y="2424235"/>
            <a:ext cx="10699750" cy="2806700"/>
          </a:xfrm>
          <a:prstGeom prst="rect">
            <a:avLst/>
          </a:prstGeom>
        </p:spPr>
      </p:pic>
    </p:spTree>
    <p:extLst>
      <p:ext uri="{BB962C8B-B14F-4D97-AF65-F5344CB8AC3E}">
        <p14:creationId xmlns:p14="http://schemas.microsoft.com/office/powerpoint/2010/main" val="2557617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Box 4">
            <a:extLst>
              <a:ext uri="{FF2B5EF4-FFF2-40B4-BE49-F238E27FC236}">
                <a16:creationId xmlns:a16="http://schemas.microsoft.com/office/drawing/2014/main" id="{DD4BA432-ADB4-B4BA-F509-9D25160B4D20}"/>
              </a:ext>
            </a:extLst>
          </p:cNvPr>
          <p:cNvSpPr txBox="1">
            <a:spLocks noChangeArrowheads="1"/>
          </p:cNvSpPr>
          <p:nvPr/>
        </p:nvSpPr>
        <p:spPr bwMode="auto">
          <a:xfrm>
            <a:off x="-130970"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pic>
        <p:nvPicPr>
          <p:cNvPr id="11" name="Imagen 10">
            <a:extLst>
              <a:ext uri="{FF2B5EF4-FFF2-40B4-BE49-F238E27FC236}">
                <a16:creationId xmlns:a16="http://schemas.microsoft.com/office/drawing/2014/main" id="{CE35A4EE-C8A8-6EEE-8E75-DF99CB5A2424}"/>
              </a:ext>
            </a:extLst>
          </p:cNvPr>
          <p:cNvPicPr>
            <a:picLocks noChangeAspect="1"/>
          </p:cNvPicPr>
          <p:nvPr/>
        </p:nvPicPr>
        <p:blipFill rotWithShape="1">
          <a:blip r:embed="rId5"/>
          <a:srcRect l="23237" t="26924" r="4380" b="19487"/>
          <a:stretch/>
        </p:blipFill>
        <p:spPr>
          <a:xfrm>
            <a:off x="99645" y="1702777"/>
            <a:ext cx="6119447" cy="3675185"/>
          </a:xfrm>
          <a:prstGeom prst="rect">
            <a:avLst/>
          </a:prstGeom>
        </p:spPr>
      </p:pic>
      <p:pic>
        <p:nvPicPr>
          <p:cNvPr id="13" name="Imagen 12">
            <a:extLst>
              <a:ext uri="{FF2B5EF4-FFF2-40B4-BE49-F238E27FC236}">
                <a16:creationId xmlns:a16="http://schemas.microsoft.com/office/drawing/2014/main" id="{EAD41CD8-265F-DC36-E597-9117F137EC03}"/>
              </a:ext>
            </a:extLst>
          </p:cNvPr>
          <p:cNvPicPr>
            <a:picLocks noChangeAspect="1"/>
          </p:cNvPicPr>
          <p:nvPr/>
        </p:nvPicPr>
        <p:blipFill rotWithShape="1">
          <a:blip r:embed="rId6"/>
          <a:srcRect l="24145" t="28291" r="4060" b="14786"/>
          <a:stretch/>
        </p:blipFill>
        <p:spPr>
          <a:xfrm>
            <a:off x="6348045" y="1645626"/>
            <a:ext cx="5744309" cy="3789486"/>
          </a:xfrm>
          <a:prstGeom prst="rect">
            <a:avLst/>
          </a:prstGeom>
        </p:spPr>
      </p:pic>
    </p:spTree>
    <p:extLst>
      <p:ext uri="{BB962C8B-B14F-4D97-AF65-F5344CB8AC3E}">
        <p14:creationId xmlns:p14="http://schemas.microsoft.com/office/powerpoint/2010/main" val="572670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71BFB1C4-2DD0-E3FD-C22B-D96F686FABA4}"/>
              </a:ext>
            </a:extLst>
          </p:cNvPr>
          <p:cNvPicPr>
            <a:picLocks noChangeAspect="1"/>
          </p:cNvPicPr>
          <p:nvPr/>
        </p:nvPicPr>
        <p:blipFill>
          <a:blip r:embed="rId5"/>
          <a:stretch>
            <a:fillRect/>
          </a:stretch>
        </p:blipFill>
        <p:spPr>
          <a:xfrm>
            <a:off x="7397264" y="1418492"/>
            <a:ext cx="4443044" cy="4793475"/>
          </a:xfrm>
          <a:prstGeom prst="rect">
            <a:avLst/>
          </a:prstGeom>
        </p:spPr>
      </p:pic>
      <p:pic>
        <p:nvPicPr>
          <p:cNvPr id="9" name="Imagen 8">
            <a:extLst>
              <a:ext uri="{FF2B5EF4-FFF2-40B4-BE49-F238E27FC236}">
                <a16:creationId xmlns:a16="http://schemas.microsoft.com/office/drawing/2014/main" id="{61D334AD-A15F-B06C-946B-0D529485A216}"/>
              </a:ext>
            </a:extLst>
          </p:cNvPr>
          <p:cNvPicPr>
            <a:picLocks noChangeAspect="1"/>
          </p:cNvPicPr>
          <p:nvPr/>
        </p:nvPicPr>
        <p:blipFill rotWithShape="1">
          <a:blip r:embed="rId6"/>
          <a:srcRect l="11218" t="26496" r="4273" b="7436"/>
          <a:stretch/>
        </p:blipFill>
        <p:spPr>
          <a:xfrm>
            <a:off x="252522" y="1922584"/>
            <a:ext cx="6933724" cy="3387970"/>
          </a:xfrm>
          <a:prstGeom prst="rect">
            <a:avLst/>
          </a:prstGeom>
        </p:spPr>
      </p:pic>
      <p:sp>
        <p:nvSpPr>
          <p:cNvPr id="2" name="Text Box 4">
            <a:extLst>
              <a:ext uri="{FF2B5EF4-FFF2-40B4-BE49-F238E27FC236}">
                <a16:creationId xmlns:a16="http://schemas.microsoft.com/office/drawing/2014/main" id="{69AF9C0A-B177-4C6F-9FE5-A88B599409C6}"/>
              </a:ext>
            </a:extLst>
          </p:cNvPr>
          <p:cNvSpPr txBox="1">
            <a:spLocks noChangeArrowheads="1"/>
          </p:cNvSpPr>
          <p:nvPr/>
        </p:nvSpPr>
        <p:spPr bwMode="auto">
          <a:xfrm>
            <a:off x="-130970"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spTree>
    <p:extLst>
      <p:ext uri="{BB962C8B-B14F-4D97-AF65-F5344CB8AC3E}">
        <p14:creationId xmlns:p14="http://schemas.microsoft.com/office/powerpoint/2010/main" val="903418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extLst>
              <p:ext uri="{D42A27DB-BD31-4B8C-83A1-F6EECF244321}">
                <p14:modId xmlns:p14="http://schemas.microsoft.com/office/powerpoint/2010/main" val="2547249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Reflexión de Seguridad </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29/05/2024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5</a:t>
            </a:fld>
            <a:endParaRPr lang="es-PE"/>
          </a:p>
        </p:txBody>
      </p:sp>
      <p:pic>
        <p:nvPicPr>
          <p:cNvPr id="4" name="Imagen 3">
            <a:extLst>
              <a:ext uri="{FF2B5EF4-FFF2-40B4-BE49-F238E27FC236}">
                <a16:creationId xmlns:a16="http://schemas.microsoft.com/office/drawing/2014/main" id="{EFFAD3F9-A1FD-981A-F7B3-F95091DA0E55}"/>
              </a:ext>
            </a:extLst>
          </p:cNvPr>
          <p:cNvPicPr>
            <a:picLocks noChangeAspect="1"/>
          </p:cNvPicPr>
          <p:nvPr/>
        </p:nvPicPr>
        <p:blipFill>
          <a:blip r:embed="rId5"/>
          <a:stretch>
            <a:fillRect/>
          </a:stretch>
        </p:blipFill>
        <p:spPr>
          <a:xfrm>
            <a:off x="3405554" y="874088"/>
            <a:ext cx="5492261" cy="5746452"/>
          </a:xfrm>
          <a:prstGeom prst="rect">
            <a:avLst/>
          </a:prstGeom>
        </p:spPr>
      </p:pic>
    </p:spTree>
    <p:extLst>
      <p:ext uri="{BB962C8B-B14F-4D97-AF65-F5344CB8AC3E}">
        <p14:creationId xmlns:p14="http://schemas.microsoft.com/office/powerpoint/2010/main" val="3725523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2" name="Imagen 11">
            <a:extLst>
              <a:ext uri="{FF2B5EF4-FFF2-40B4-BE49-F238E27FC236}">
                <a16:creationId xmlns:a16="http://schemas.microsoft.com/office/drawing/2014/main" id="{A1CD5D1D-3727-E548-89F6-3B996C6504C0}"/>
              </a:ext>
            </a:extLst>
          </p:cNvPr>
          <p:cNvPicPr>
            <a:picLocks noChangeAspect="1"/>
          </p:cNvPicPr>
          <p:nvPr/>
        </p:nvPicPr>
        <p:blipFill rotWithShape="1">
          <a:blip r:embed="rId5"/>
          <a:srcRect l="41346" t="18376" r="22916" b="19402"/>
          <a:stretch/>
        </p:blipFill>
        <p:spPr>
          <a:xfrm>
            <a:off x="4454770" y="1393668"/>
            <a:ext cx="3921370" cy="5075684"/>
          </a:xfrm>
          <a:prstGeom prst="rect">
            <a:avLst/>
          </a:prstGeom>
        </p:spPr>
      </p:pic>
      <p:pic>
        <p:nvPicPr>
          <p:cNvPr id="15" name="Imagen 14">
            <a:extLst>
              <a:ext uri="{FF2B5EF4-FFF2-40B4-BE49-F238E27FC236}">
                <a16:creationId xmlns:a16="http://schemas.microsoft.com/office/drawing/2014/main" id="{3F001B33-D097-4E6E-E8E8-8663FD32E0A7}"/>
              </a:ext>
            </a:extLst>
          </p:cNvPr>
          <p:cNvPicPr>
            <a:picLocks noChangeAspect="1"/>
          </p:cNvPicPr>
          <p:nvPr/>
        </p:nvPicPr>
        <p:blipFill rotWithShape="1">
          <a:blip r:embed="rId6"/>
          <a:srcRect l="40172" t="14194" r="23130" b="11795"/>
          <a:stretch/>
        </p:blipFill>
        <p:spPr>
          <a:xfrm>
            <a:off x="205153" y="1393667"/>
            <a:ext cx="4026878" cy="5075684"/>
          </a:xfrm>
          <a:prstGeom prst="rect">
            <a:avLst/>
          </a:prstGeom>
        </p:spPr>
      </p:pic>
      <p:pic>
        <p:nvPicPr>
          <p:cNvPr id="17" name="Imagen 16">
            <a:extLst>
              <a:ext uri="{FF2B5EF4-FFF2-40B4-BE49-F238E27FC236}">
                <a16:creationId xmlns:a16="http://schemas.microsoft.com/office/drawing/2014/main" id="{634F814F-C2D3-4280-E442-B251DAE8949F}"/>
              </a:ext>
            </a:extLst>
          </p:cNvPr>
          <p:cNvPicPr>
            <a:picLocks noChangeAspect="1"/>
          </p:cNvPicPr>
          <p:nvPr/>
        </p:nvPicPr>
        <p:blipFill rotWithShape="1">
          <a:blip r:embed="rId7"/>
          <a:srcRect l="39690" t="14194" r="22810" b="10598"/>
          <a:stretch/>
        </p:blipFill>
        <p:spPr>
          <a:xfrm>
            <a:off x="8598879" y="1393667"/>
            <a:ext cx="3404333" cy="5075683"/>
          </a:xfrm>
          <a:prstGeom prst="rect">
            <a:avLst/>
          </a:prstGeom>
        </p:spPr>
      </p:pic>
      <p:sp>
        <p:nvSpPr>
          <p:cNvPr id="2" name="Text Box 4">
            <a:extLst>
              <a:ext uri="{FF2B5EF4-FFF2-40B4-BE49-F238E27FC236}">
                <a16:creationId xmlns:a16="http://schemas.microsoft.com/office/drawing/2014/main" id="{9FFDE940-AB62-A583-8ED9-5E09066B71EE}"/>
              </a:ext>
            </a:extLst>
          </p:cNvPr>
          <p:cNvSpPr txBox="1">
            <a:spLocks noChangeArrowheads="1"/>
          </p:cNvSpPr>
          <p:nvPr/>
        </p:nvSpPr>
        <p:spPr bwMode="auto">
          <a:xfrm>
            <a:off x="-130970"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spTree>
    <p:extLst>
      <p:ext uri="{BB962C8B-B14F-4D97-AF65-F5344CB8AC3E}">
        <p14:creationId xmlns:p14="http://schemas.microsoft.com/office/powerpoint/2010/main" val="334553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Imagen 1">
            <a:extLst>
              <a:ext uri="{FF2B5EF4-FFF2-40B4-BE49-F238E27FC236}">
                <a16:creationId xmlns:a16="http://schemas.microsoft.com/office/drawing/2014/main" id="{39FA0C92-2B3C-3F93-552E-4D83D6656FBD}"/>
              </a:ext>
            </a:extLst>
          </p:cNvPr>
          <p:cNvPicPr>
            <a:picLocks noChangeAspect="1"/>
          </p:cNvPicPr>
          <p:nvPr/>
        </p:nvPicPr>
        <p:blipFill>
          <a:blip r:embed="rId5"/>
          <a:stretch>
            <a:fillRect/>
          </a:stretch>
        </p:blipFill>
        <p:spPr>
          <a:xfrm>
            <a:off x="169983" y="886525"/>
            <a:ext cx="6049110" cy="5971475"/>
          </a:xfrm>
          <a:prstGeom prst="rect">
            <a:avLst/>
          </a:prstGeom>
        </p:spPr>
      </p:pic>
      <p:pic>
        <p:nvPicPr>
          <p:cNvPr id="3" name="Imagen 2">
            <a:extLst>
              <a:ext uri="{FF2B5EF4-FFF2-40B4-BE49-F238E27FC236}">
                <a16:creationId xmlns:a16="http://schemas.microsoft.com/office/drawing/2014/main" id="{267DFA08-EF60-F7C1-105F-5E5AA7679CBB}"/>
              </a:ext>
            </a:extLst>
          </p:cNvPr>
          <p:cNvPicPr>
            <a:picLocks noChangeAspect="1"/>
          </p:cNvPicPr>
          <p:nvPr/>
        </p:nvPicPr>
        <p:blipFill>
          <a:blip r:embed="rId6"/>
          <a:stretch>
            <a:fillRect/>
          </a:stretch>
        </p:blipFill>
        <p:spPr>
          <a:xfrm>
            <a:off x="6520046" y="2250830"/>
            <a:ext cx="5265196" cy="2609739"/>
          </a:xfrm>
          <a:prstGeom prst="rect">
            <a:avLst/>
          </a:prstGeom>
        </p:spPr>
      </p:pic>
      <p:sp>
        <p:nvSpPr>
          <p:cNvPr id="4" name="Text Box 4">
            <a:extLst>
              <a:ext uri="{FF2B5EF4-FFF2-40B4-BE49-F238E27FC236}">
                <a16:creationId xmlns:a16="http://schemas.microsoft.com/office/drawing/2014/main" id="{AF527532-2B36-8993-6EFD-E88F34E0B8EB}"/>
              </a:ext>
            </a:extLst>
          </p:cNvPr>
          <p:cNvSpPr txBox="1">
            <a:spLocks noChangeArrowheads="1"/>
          </p:cNvSpPr>
          <p:nvPr/>
        </p:nvSpPr>
        <p:spPr bwMode="auto">
          <a:xfrm>
            <a:off x="-130970"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spTree>
    <p:extLst>
      <p:ext uri="{BB962C8B-B14F-4D97-AF65-F5344CB8AC3E}">
        <p14:creationId xmlns:p14="http://schemas.microsoft.com/office/powerpoint/2010/main" val="3525155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Imagen 5">
            <a:extLst>
              <a:ext uri="{FF2B5EF4-FFF2-40B4-BE49-F238E27FC236}">
                <a16:creationId xmlns:a16="http://schemas.microsoft.com/office/drawing/2014/main" id="{086BC7DD-BC7D-40F9-E610-C6CA5D78244F}"/>
              </a:ext>
            </a:extLst>
          </p:cNvPr>
          <p:cNvPicPr>
            <a:picLocks noChangeAspect="1"/>
          </p:cNvPicPr>
          <p:nvPr/>
        </p:nvPicPr>
        <p:blipFill rotWithShape="1">
          <a:blip r:embed="rId5"/>
          <a:srcRect l="12393" t="30940" r="7585" b="12650"/>
          <a:stretch/>
        </p:blipFill>
        <p:spPr>
          <a:xfrm>
            <a:off x="1230922" y="1500554"/>
            <a:ext cx="10117016" cy="4457430"/>
          </a:xfrm>
          <a:prstGeom prst="rect">
            <a:avLst/>
          </a:prstGeom>
        </p:spPr>
      </p:pic>
      <p:sp>
        <p:nvSpPr>
          <p:cNvPr id="2" name="Text Box 4">
            <a:extLst>
              <a:ext uri="{FF2B5EF4-FFF2-40B4-BE49-F238E27FC236}">
                <a16:creationId xmlns:a16="http://schemas.microsoft.com/office/drawing/2014/main" id="{FA6445D0-9E21-5C7C-7C46-3CEC404CEF03}"/>
              </a:ext>
            </a:extLst>
          </p:cNvPr>
          <p:cNvSpPr txBox="1">
            <a:spLocks noChangeArrowheads="1"/>
          </p:cNvSpPr>
          <p:nvPr/>
        </p:nvSpPr>
        <p:spPr bwMode="auto">
          <a:xfrm>
            <a:off x="-605755" y="371064"/>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spTree>
    <p:extLst>
      <p:ext uri="{BB962C8B-B14F-4D97-AF65-F5344CB8AC3E}">
        <p14:creationId xmlns:p14="http://schemas.microsoft.com/office/powerpoint/2010/main" val="3950098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Imagen 5">
            <a:extLst>
              <a:ext uri="{FF2B5EF4-FFF2-40B4-BE49-F238E27FC236}">
                <a16:creationId xmlns:a16="http://schemas.microsoft.com/office/drawing/2014/main" id="{48045FE2-155D-87EC-0C0E-EECC0FFE7974}"/>
              </a:ext>
            </a:extLst>
          </p:cNvPr>
          <p:cNvPicPr>
            <a:picLocks noChangeAspect="1"/>
          </p:cNvPicPr>
          <p:nvPr/>
        </p:nvPicPr>
        <p:blipFill rotWithShape="1">
          <a:blip r:embed="rId5"/>
          <a:srcRect l="10898" t="27093" r="8012" b="15471"/>
          <a:stretch/>
        </p:blipFill>
        <p:spPr>
          <a:xfrm>
            <a:off x="1318847" y="1641232"/>
            <a:ext cx="9215592" cy="4079630"/>
          </a:xfrm>
          <a:prstGeom prst="rect">
            <a:avLst/>
          </a:prstGeom>
        </p:spPr>
      </p:pic>
      <p:sp>
        <p:nvSpPr>
          <p:cNvPr id="2" name="Text Box 4">
            <a:extLst>
              <a:ext uri="{FF2B5EF4-FFF2-40B4-BE49-F238E27FC236}">
                <a16:creationId xmlns:a16="http://schemas.microsoft.com/office/drawing/2014/main" id="{ECF23403-87E6-7EC3-3108-47FB40E637DB}"/>
              </a:ext>
            </a:extLst>
          </p:cNvPr>
          <p:cNvSpPr txBox="1">
            <a:spLocks noChangeArrowheads="1"/>
          </p:cNvSpPr>
          <p:nvPr/>
        </p:nvSpPr>
        <p:spPr bwMode="auto">
          <a:xfrm>
            <a:off x="-623339" y="394511"/>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spTree>
    <p:extLst>
      <p:ext uri="{BB962C8B-B14F-4D97-AF65-F5344CB8AC3E}">
        <p14:creationId xmlns:p14="http://schemas.microsoft.com/office/powerpoint/2010/main" val="4077175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F4DAD156-F666-243F-0B0B-D42B8D2170CC}"/>
              </a:ext>
            </a:extLst>
          </p:cNvPr>
          <p:cNvPicPr>
            <a:picLocks noChangeAspect="1"/>
          </p:cNvPicPr>
          <p:nvPr/>
        </p:nvPicPr>
        <p:blipFill rotWithShape="1">
          <a:blip r:embed="rId5"/>
          <a:srcRect l="11325" t="17008" r="9241" b="15214"/>
          <a:stretch/>
        </p:blipFill>
        <p:spPr>
          <a:xfrm>
            <a:off x="1658816" y="1418493"/>
            <a:ext cx="8716108" cy="4648200"/>
          </a:xfrm>
          <a:prstGeom prst="rect">
            <a:avLst/>
          </a:prstGeom>
        </p:spPr>
      </p:pic>
      <p:sp>
        <p:nvSpPr>
          <p:cNvPr id="2" name="Text Box 4">
            <a:extLst>
              <a:ext uri="{FF2B5EF4-FFF2-40B4-BE49-F238E27FC236}">
                <a16:creationId xmlns:a16="http://schemas.microsoft.com/office/drawing/2014/main" id="{00A16A1E-5958-132F-4AF4-80958343434C}"/>
              </a:ext>
            </a:extLst>
          </p:cNvPr>
          <p:cNvSpPr txBox="1">
            <a:spLocks noChangeArrowheads="1"/>
          </p:cNvSpPr>
          <p:nvPr/>
        </p:nvSpPr>
        <p:spPr bwMode="auto">
          <a:xfrm>
            <a:off x="-130970"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spTree>
    <p:extLst>
      <p:ext uri="{BB962C8B-B14F-4D97-AF65-F5344CB8AC3E}">
        <p14:creationId xmlns:p14="http://schemas.microsoft.com/office/powerpoint/2010/main" val="1126073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999E0A00-1DC8-1FF0-C7AF-C5CAA0C42A4C}"/>
              </a:ext>
            </a:extLst>
          </p:cNvPr>
          <p:cNvPicPr>
            <a:picLocks noChangeAspect="1"/>
          </p:cNvPicPr>
          <p:nvPr/>
        </p:nvPicPr>
        <p:blipFill rotWithShape="1">
          <a:blip r:embed="rId5"/>
          <a:srcRect l="8333" t="19829" r="53632" b="10171"/>
          <a:stretch/>
        </p:blipFill>
        <p:spPr>
          <a:xfrm>
            <a:off x="3722076" y="1277814"/>
            <a:ext cx="4173415" cy="4800601"/>
          </a:xfrm>
          <a:prstGeom prst="rect">
            <a:avLst/>
          </a:prstGeom>
        </p:spPr>
      </p:pic>
      <p:sp>
        <p:nvSpPr>
          <p:cNvPr id="2" name="Text Box 4">
            <a:extLst>
              <a:ext uri="{FF2B5EF4-FFF2-40B4-BE49-F238E27FC236}">
                <a16:creationId xmlns:a16="http://schemas.microsoft.com/office/drawing/2014/main" id="{DB2B42C9-0ACD-52C1-D135-DD907568CCB2}"/>
              </a:ext>
            </a:extLst>
          </p:cNvPr>
          <p:cNvSpPr txBox="1">
            <a:spLocks noChangeArrowheads="1"/>
          </p:cNvSpPr>
          <p:nvPr/>
        </p:nvSpPr>
        <p:spPr bwMode="auto">
          <a:xfrm>
            <a:off x="-130970"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spTree>
    <p:extLst>
      <p:ext uri="{BB962C8B-B14F-4D97-AF65-F5344CB8AC3E}">
        <p14:creationId xmlns:p14="http://schemas.microsoft.com/office/powerpoint/2010/main" val="3915046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BECAB2C1-AC2B-47E6-E8AF-FE376B8F8758}"/>
              </a:ext>
            </a:extLst>
          </p:cNvPr>
          <p:cNvPicPr>
            <a:picLocks noChangeAspect="1"/>
          </p:cNvPicPr>
          <p:nvPr/>
        </p:nvPicPr>
        <p:blipFill rotWithShape="1">
          <a:blip r:embed="rId5"/>
          <a:srcRect l="8547" t="16582" r="8547" b="19914"/>
          <a:stretch/>
        </p:blipFill>
        <p:spPr>
          <a:xfrm>
            <a:off x="1400907" y="1506415"/>
            <a:ext cx="9097108" cy="4355124"/>
          </a:xfrm>
          <a:prstGeom prst="rect">
            <a:avLst/>
          </a:prstGeom>
        </p:spPr>
      </p:pic>
      <p:sp>
        <p:nvSpPr>
          <p:cNvPr id="2" name="Text Box 4">
            <a:extLst>
              <a:ext uri="{FF2B5EF4-FFF2-40B4-BE49-F238E27FC236}">
                <a16:creationId xmlns:a16="http://schemas.microsoft.com/office/drawing/2014/main" id="{B8E13E3B-5002-C941-1990-46D568E561EA}"/>
              </a:ext>
            </a:extLst>
          </p:cNvPr>
          <p:cNvSpPr txBox="1">
            <a:spLocks noChangeArrowheads="1"/>
          </p:cNvSpPr>
          <p:nvPr/>
        </p:nvSpPr>
        <p:spPr bwMode="auto">
          <a:xfrm>
            <a:off x="-130970" y="388649"/>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spTree>
    <p:extLst>
      <p:ext uri="{BB962C8B-B14F-4D97-AF65-F5344CB8AC3E}">
        <p14:creationId xmlns:p14="http://schemas.microsoft.com/office/powerpoint/2010/main" val="483218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Box 4">
            <a:extLst>
              <a:ext uri="{FF2B5EF4-FFF2-40B4-BE49-F238E27FC236}">
                <a16:creationId xmlns:a16="http://schemas.microsoft.com/office/drawing/2014/main" id="{B8E13E3B-5002-C941-1990-46D568E561EA}"/>
              </a:ext>
            </a:extLst>
          </p:cNvPr>
          <p:cNvSpPr txBox="1">
            <a:spLocks noChangeArrowheads="1"/>
          </p:cNvSpPr>
          <p:nvPr/>
        </p:nvSpPr>
        <p:spPr bwMode="auto">
          <a:xfrm>
            <a:off x="-224755" y="394510"/>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pic>
        <p:nvPicPr>
          <p:cNvPr id="6" name="Imagen 5">
            <a:extLst>
              <a:ext uri="{FF2B5EF4-FFF2-40B4-BE49-F238E27FC236}">
                <a16:creationId xmlns:a16="http://schemas.microsoft.com/office/drawing/2014/main" id="{D61DA411-B7DE-D779-5D89-88C373EB29C3}"/>
              </a:ext>
            </a:extLst>
          </p:cNvPr>
          <p:cNvPicPr>
            <a:picLocks noChangeAspect="1"/>
          </p:cNvPicPr>
          <p:nvPr/>
        </p:nvPicPr>
        <p:blipFill rotWithShape="1">
          <a:blip r:embed="rId5"/>
          <a:srcRect l="22382" t="23761" r="9028" b="19829"/>
          <a:stretch/>
        </p:blipFill>
        <p:spPr>
          <a:xfrm>
            <a:off x="1899139" y="1547446"/>
            <a:ext cx="7526216" cy="3868615"/>
          </a:xfrm>
          <a:prstGeom prst="rect">
            <a:avLst/>
          </a:prstGeom>
        </p:spPr>
      </p:pic>
    </p:spTree>
    <p:extLst>
      <p:ext uri="{BB962C8B-B14F-4D97-AF65-F5344CB8AC3E}">
        <p14:creationId xmlns:p14="http://schemas.microsoft.com/office/powerpoint/2010/main" val="3025348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Box 4">
            <a:extLst>
              <a:ext uri="{FF2B5EF4-FFF2-40B4-BE49-F238E27FC236}">
                <a16:creationId xmlns:a16="http://schemas.microsoft.com/office/drawing/2014/main" id="{B8E13E3B-5002-C941-1990-46D568E561EA}"/>
              </a:ext>
            </a:extLst>
          </p:cNvPr>
          <p:cNvSpPr txBox="1">
            <a:spLocks noChangeArrowheads="1"/>
          </p:cNvSpPr>
          <p:nvPr/>
        </p:nvSpPr>
        <p:spPr bwMode="auto">
          <a:xfrm>
            <a:off x="-224755" y="394510"/>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pic>
        <p:nvPicPr>
          <p:cNvPr id="4" name="Imagen 3">
            <a:extLst>
              <a:ext uri="{FF2B5EF4-FFF2-40B4-BE49-F238E27FC236}">
                <a16:creationId xmlns:a16="http://schemas.microsoft.com/office/drawing/2014/main" id="{207F52E6-A800-45E5-5FC3-30053AD14EB8}"/>
              </a:ext>
            </a:extLst>
          </p:cNvPr>
          <p:cNvPicPr>
            <a:picLocks noChangeAspect="1"/>
          </p:cNvPicPr>
          <p:nvPr/>
        </p:nvPicPr>
        <p:blipFill rotWithShape="1">
          <a:blip r:embed="rId5"/>
          <a:srcRect l="31784" t="13504" r="16132" b="4957"/>
          <a:stretch/>
        </p:blipFill>
        <p:spPr>
          <a:xfrm>
            <a:off x="3135922" y="1066799"/>
            <a:ext cx="5715001" cy="5591909"/>
          </a:xfrm>
          <a:prstGeom prst="rect">
            <a:avLst/>
          </a:prstGeom>
        </p:spPr>
      </p:pic>
    </p:spTree>
    <p:extLst>
      <p:ext uri="{BB962C8B-B14F-4D97-AF65-F5344CB8AC3E}">
        <p14:creationId xmlns:p14="http://schemas.microsoft.com/office/powerpoint/2010/main" val="2589996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Box 4">
            <a:extLst>
              <a:ext uri="{FF2B5EF4-FFF2-40B4-BE49-F238E27FC236}">
                <a16:creationId xmlns:a16="http://schemas.microsoft.com/office/drawing/2014/main" id="{B8E13E3B-5002-C941-1990-46D568E561EA}"/>
              </a:ext>
            </a:extLst>
          </p:cNvPr>
          <p:cNvSpPr txBox="1">
            <a:spLocks noChangeArrowheads="1"/>
          </p:cNvSpPr>
          <p:nvPr/>
        </p:nvSpPr>
        <p:spPr bwMode="auto">
          <a:xfrm>
            <a:off x="-224755" y="394510"/>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sp>
        <p:nvSpPr>
          <p:cNvPr id="6" name="CuadroTexto 5">
            <a:extLst>
              <a:ext uri="{FF2B5EF4-FFF2-40B4-BE49-F238E27FC236}">
                <a16:creationId xmlns:a16="http://schemas.microsoft.com/office/drawing/2014/main" id="{F9BFC887-9A32-DA3E-CF9A-68A575C236EE}"/>
              </a:ext>
            </a:extLst>
          </p:cNvPr>
          <p:cNvSpPr txBox="1"/>
          <p:nvPr/>
        </p:nvSpPr>
        <p:spPr>
          <a:xfrm>
            <a:off x="2110017" y="1781404"/>
            <a:ext cx="9003459" cy="3139321"/>
          </a:xfrm>
          <a:prstGeom prst="rect">
            <a:avLst/>
          </a:prstGeom>
          <a:noFill/>
        </p:spPr>
        <p:txBody>
          <a:bodyPr wrap="square">
            <a:spAutoFit/>
          </a:bodyPr>
          <a:lstStyle/>
          <a:p>
            <a:pPr algn="l" fontAlgn="auto"/>
            <a:r>
              <a:rPr lang="es-ES" b="1" i="0" dirty="0">
                <a:effectLst/>
                <a:latin typeface="var(--artdeco-reset-typography-font-family-sans)"/>
              </a:rPr>
              <a:t>Optimización de Utilización de Perforadoras</a:t>
            </a:r>
            <a:endParaRPr lang="es-ES" b="0" i="0" dirty="0">
              <a:effectLst/>
              <a:latin typeface="-apple-system"/>
            </a:endParaRPr>
          </a:p>
          <a:p>
            <a:pPr fontAlgn="auto">
              <a:buFont typeface="Arial" panose="020B0604020202020204" pitchFamily="34" charset="0"/>
              <a:buChar char="•"/>
            </a:pPr>
            <a:r>
              <a:rPr lang="es-ES" b="1" dirty="0">
                <a:effectLst/>
                <a:latin typeface="var(--artdeco-reset-typography-font-family-sans)"/>
              </a:rPr>
              <a:t>Planificación de la perforación:</a:t>
            </a:r>
            <a:r>
              <a:rPr lang="es-ES" dirty="0">
                <a:effectLst/>
                <a:latin typeface="var(--artdeco-reset-typography-font-family-sans)"/>
              </a:rPr>
              <a:t> Diseño eficiente del patrón de perforación.</a:t>
            </a:r>
          </a:p>
          <a:p>
            <a:pPr fontAlgn="auto">
              <a:buFont typeface="Arial" panose="020B0604020202020204" pitchFamily="34" charset="0"/>
              <a:buChar char="•"/>
            </a:pPr>
            <a:r>
              <a:rPr lang="es-ES" b="1" dirty="0">
                <a:effectLst/>
                <a:latin typeface="var(--artdeco-reset-typography-font-family-sans)"/>
              </a:rPr>
              <a:t>Mantenimiento preventivo:</a:t>
            </a:r>
            <a:r>
              <a:rPr lang="es-ES" dirty="0">
                <a:effectLst/>
                <a:latin typeface="var(--artdeco-reset-typography-font-family-sans)"/>
              </a:rPr>
              <a:t> Asegurar la disponibilidad y confiabilidad de las perforadoras.</a:t>
            </a:r>
          </a:p>
          <a:p>
            <a:pPr fontAlgn="auto">
              <a:buFont typeface="Arial" panose="020B0604020202020204" pitchFamily="34" charset="0"/>
              <a:buChar char="•"/>
            </a:pPr>
            <a:r>
              <a:rPr lang="es-ES" b="1" dirty="0">
                <a:effectLst/>
                <a:latin typeface="var(--artdeco-reset-typography-font-family-sans)"/>
              </a:rPr>
              <a:t>Monitoreo y control de la operación:</a:t>
            </a:r>
            <a:r>
              <a:rPr lang="es-ES" dirty="0">
                <a:effectLst/>
                <a:latin typeface="var(--artdeco-reset-typography-font-family-sans)"/>
              </a:rPr>
              <a:t> Optimizar la productividad y minimizar el tiempo muerto.</a:t>
            </a:r>
          </a:p>
          <a:p>
            <a:pPr fontAlgn="auto">
              <a:buFont typeface="Arial" panose="020B0604020202020204" pitchFamily="34" charset="0"/>
              <a:buChar char="•"/>
            </a:pPr>
            <a:r>
              <a:rPr lang="es-ES" b="1" dirty="0">
                <a:effectLst/>
                <a:latin typeface="var(--artdeco-reset-typography-font-family-sans)"/>
              </a:rPr>
              <a:t>Capacitación del personal:</a:t>
            </a:r>
            <a:r>
              <a:rPr lang="es-ES" dirty="0">
                <a:effectLst/>
                <a:latin typeface="var(--artdeco-reset-typography-font-family-sans)"/>
              </a:rPr>
              <a:t> Operación segura y eficiente de las perforadoras.</a:t>
            </a:r>
          </a:p>
          <a:p>
            <a:pPr algn="l" fontAlgn="auto"/>
            <a:r>
              <a:rPr lang="es-ES" b="1" i="0" dirty="0">
                <a:effectLst/>
                <a:latin typeface="var(--artdeco-reset-typography-font-family-sans)"/>
              </a:rPr>
              <a:t>Consideraciones Adicionales</a:t>
            </a:r>
            <a:endParaRPr lang="es-ES" b="0" i="0" dirty="0">
              <a:effectLst/>
              <a:latin typeface="-apple-system"/>
            </a:endParaRPr>
          </a:p>
          <a:p>
            <a:pPr fontAlgn="auto">
              <a:buFont typeface="Arial" panose="020B0604020202020204" pitchFamily="34" charset="0"/>
              <a:buChar char="•"/>
            </a:pPr>
            <a:r>
              <a:rPr lang="es-ES" b="1" dirty="0">
                <a:effectLst/>
                <a:latin typeface="var(--artdeco-reset-typography-font-family-sans)"/>
              </a:rPr>
              <a:t>Seguridad:</a:t>
            </a:r>
            <a:r>
              <a:rPr lang="es-ES" dirty="0">
                <a:effectLst/>
                <a:latin typeface="var(--artdeco-reset-typography-font-family-sans)"/>
              </a:rPr>
              <a:t> Implementación de medidas de seguridad para proteger al personal durante la operación.</a:t>
            </a:r>
          </a:p>
          <a:p>
            <a:pPr fontAlgn="auto">
              <a:buFont typeface="Arial" panose="020B0604020202020204" pitchFamily="34" charset="0"/>
              <a:buChar char="•"/>
            </a:pPr>
            <a:r>
              <a:rPr lang="es-ES" b="1" dirty="0">
                <a:effectLst/>
                <a:latin typeface="var(--artdeco-reset-typography-font-family-sans)"/>
              </a:rPr>
              <a:t>Impacto ambiental:</a:t>
            </a:r>
            <a:r>
              <a:rPr lang="es-ES" dirty="0">
                <a:effectLst/>
                <a:latin typeface="var(--artdeco-reset-typography-font-family-sans)"/>
              </a:rPr>
              <a:t> Minimizar el impacto ambiental de la perforación.</a:t>
            </a:r>
          </a:p>
          <a:p>
            <a:pPr fontAlgn="auto">
              <a:buFont typeface="Arial" panose="020B0604020202020204" pitchFamily="34" charset="0"/>
              <a:buChar char="•"/>
            </a:pPr>
            <a:r>
              <a:rPr lang="es-ES" b="1" dirty="0">
                <a:effectLst/>
                <a:latin typeface="var(--artdeco-reset-typography-font-family-sans)"/>
              </a:rPr>
              <a:t>Costos:</a:t>
            </a:r>
            <a:r>
              <a:rPr lang="es-ES" dirty="0">
                <a:effectLst/>
                <a:latin typeface="var(--artdeco-reset-typography-font-family-sans)"/>
              </a:rPr>
              <a:t> Análisis del costo-beneficio de diferentes opciones de equipos de perforación.</a:t>
            </a:r>
          </a:p>
        </p:txBody>
      </p:sp>
    </p:spTree>
    <p:extLst>
      <p:ext uri="{BB962C8B-B14F-4D97-AF65-F5344CB8AC3E}">
        <p14:creationId xmlns:p14="http://schemas.microsoft.com/office/powerpoint/2010/main" val="999692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Reflexión de Seguridad </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29/05/2024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6</a:t>
            </a:fld>
            <a:endParaRPr lang="es-PE"/>
          </a:p>
        </p:txBody>
      </p:sp>
      <p:pic>
        <p:nvPicPr>
          <p:cNvPr id="3" name="Imagen 2">
            <a:extLst>
              <a:ext uri="{FF2B5EF4-FFF2-40B4-BE49-F238E27FC236}">
                <a16:creationId xmlns:a16="http://schemas.microsoft.com/office/drawing/2014/main" id="{C7897B13-BB9C-E52F-2E43-A006891EDE98}"/>
              </a:ext>
            </a:extLst>
          </p:cNvPr>
          <p:cNvPicPr>
            <a:picLocks noChangeAspect="1"/>
          </p:cNvPicPr>
          <p:nvPr/>
        </p:nvPicPr>
        <p:blipFill>
          <a:blip r:embed="rId5"/>
          <a:stretch>
            <a:fillRect/>
          </a:stretch>
        </p:blipFill>
        <p:spPr>
          <a:xfrm>
            <a:off x="3528646" y="877522"/>
            <a:ext cx="4876800" cy="5843953"/>
          </a:xfrm>
          <a:prstGeom prst="rect">
            <a:avLst/>
          </a:prstGeom>
        </p:spPr>
      </p:pic>
    </p:spTree>
    <p:extLst>
      <p:ext uri="{BB962C8B-B14F-4D97-AF65-F5344CB8AC3E}">
        <p14:creationId xmlns:p14="http://schemas.microsoft.com/office/powerpoint/2010/main" val="2464298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ED89D02-52A9-BB82-57B6-345B847AC0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8ED89D02-52A9-BB82-57B6-345B847AC0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Box 4">
            <a:extLst>
              <a:ext uri="{FF2B5EF4-FFF2-40B4-BE49-F238E27FC236}">
                <a16:creationId xmlns:a16="http://schemas.microsoft.com/office/drawing/2014/main" id="{B8E13E3B-5002-C941-1990-46D568E561EA}"/>
              </a:ext>
            </a:extLst>
          </p:cNvPr>
          <p:cNvSpPr txBox="1">
            <a:spLocks noChangeArrowheads="1"/>
          </p:cNvSpPr>
          <p:nvPr/>
        </p:nvSpPr>
        <p:spPr bwMode="auto">
          <a:xfrm>
            <a:off x="-224755" y="394510"/>
            <a:ext cx="10189369" cy="58477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spcBef>
                <a:spcPct val="50000"/>
              </a:spcBef>
            </a:pPr>
            <a:r>
              <a:rPr lang="es-ES" altLang="es-PE" sz="3200" b="1" dirty="0">
                <a:solidFill>
                  <a:schemeClr val="accent3">
                    <a:lumMod val="75000"/>
                  </a:schemeClr>
                </a:solidFill>
                <a:latin typeface="+mj-lt"/>
              </a:rPr>
              <a:t>4. Optimización del desempeño de Perforadoras  </a:t>
            </a:r>
          </a:p>
        </p:txBody>
      </p:sp>
      <p:sp>
        <p:nvSpPr>
          <p:cNvPr id="4" name="CuadroTexto 3">
            <a:extLst>
              <a:ext uri="{FF2B5EF4-FFF2-40B4-BE49-F238E27FC236}">
                <a16:creationId xmlns:a16="http://schemas.microsoft.com/office/drawing/2014/main" id="{E7D960A9-4708-29EB-BEC0-D0D1C2DAE519}"/>
              </a:ext>
            </a:extLst>
          </p:cNvPr>
          <p:cNvSpPr txBox="1"/>
          <p:nvPr/>
        </p:nvSpPr>
        <p:spPr>
          <a:xfrm>
            <a:off x="2271346" y="1334484"/>
            <a:ext cx="8009791" cy="5078313"/>
          </a:xfrm>
          <a:prstGeom prst="rect">
            <a:avLst/>
          </a:prstGeom>
          <a:noFill/>
        </p:spPr>
        <p:txBody>
          <a:bodyPr wrap="square">
            <a:spAutoFit/>
          </a:bodyPr>
          <a:lstStyle/>
          <a:p>
            <a:pPr algn="l" fontAlgn="auto"/>
            <a:r>
              <a:rPr lang="es-ES" b="1" i="0" dirty="0">
                <a:effectLst/>
                <a:latin typeface="var(--artdeco-reset-typography-font-family-sans)"/>
              </a:rPr>
              <a:t>Conclusiones</a:t>
            </a:r>
            <a:endParaRPr lang="es-ES" b="0" i="0" dirty="0">
              <a:effectLst/>
              <a:latin typeface="-apple-system"/>
            </a:endParaRPr>
          </a:p>
          <a:p>
            <a:pPr algn="l" fontAlgn="auto"/>
            <a:r>
              <a:rPr lang="es-ES" b="0" i="0" dirty="0">
                <a:effectLst/>
                <a:latin typeface="-apple-system"/>
              </a:rPr>
              <a:t>La selección y optimización de equipos de perforación en la minería superficial requiere un análisis técnico exhaustivo que considere la escala de operación, las características geológicas del terreno, los criterios técnicos de las perforadoras y las estrategias para optimizar su uso. La planificación, el mantenimiento, la capacitación y el monitoreo son claves para una operación eficiente, segura y rentable.</a:t>
            </a:r>
          </a:p>
          <a:p>
            <a:pPr algn="l" fontAlgn="auto"/>
            <a:r>
              <a:rPr lang="es-ES" b="1" i="0" dirty="0">
                <a:effectLst/>
                <a:latin typeface="var(--artdeco-reset-typography-font-family-sans)"/>
              </a:rPr>
              <a:t>Lenguaje Técnico</a:t>
            </a:r>
            <a:endParaRPr lang="es-ES" b="0" i="0" dirty="0">
              <a:effectLst/>
              <a:latin typeface="-apple-system"/>
            </a:endParaRPr>
          </a:p>
          <a:p>
            <a:pPr fontAlgn="auto">
              <a:buFont typeface="Arial" panose="020B0604020202020204" pitchFamily="34" charset="0"/>
              <a:buChar char="•"/>
            </a:pPr>
            <a:r>
              <a:rPr lang="es-ES" b="1" dirty="0">
                <a:effectLst/>
                <a:latin typeface="var(--artdeco-reset-typography-font-family-sans)"/>
              </a:rPr>
              <a:t>Perforación:</a:t>
            </a:r>
            <a:r>
              <a:rPr lang="es-ES" dirty="0">
                <a:effectLst/>
                <a:latin typeface="var(--artdeco-reset-typography-font-family-sans)"/>
              </a:rPr>
              <a:t> Proceso de crear un agujero en la roca.</a:t>
            </a:r>
          </a:p>
          <a:p>
            <a:pPr fontAlgn="auto">
              <a:buFont typeface="Arial" panose="020B0604020202020204" pitchFamily="34" charset="0"/>
              <a:buChar char="•"/>
            </a:pPr>
            <a:r>
              <a:rPr lang="es-ES" b="1" dirty="0">
                <a:effectLst/>
                <a:latin typeface="var(--artdeco-reset-typography-font-family-sans)"/>
              </a:rPr>
              <a:t>Diámetro:</a:t>
            </a:r>
            <a:r>
              <a:rPr lang="es-ES" dirty="0">
                <a:effectLst/>
                <a:latin typeface="var(--artdeco-reset-typography-font-family-sans)"/>
              </a:rPr>
              <a:t> Medida del ancho del barreno.</a:t>
            </a:r>
          </a:p>
          <a:p>
            <a:pPr fontAlgn="auto">
              <a:buFont typeface="Arial" panose="020B0604020202020204" pitchFamily="34" charset="0"/>
              <a:buChar char="•"/>
            </a:pPr>
            <a:r>
              <a:rPr lang="es-ES" b="1" dirty="0">
                <a:effectLst/>
                <a:latin typeface="var(--artdeco-reset-typography-font-family-sans)"/>
              </a:rPr>
              <a:t>Profundidad:</a:t>
            </a:r>
            <a:r>
              <a:rPr lang="es-ES" dirty="0">
                <a:effectLst/>
                <a:latin typeface="var(--artdeco-reset-typography-font-family-sans)"/>
              </a:rPr>
              <a:t> Medida de la distancia del barreno desde la superficie.</a:t>
            </a:r>
          </a:p>
          <a:p>
            <a:pPr fontAlgn="auto">
              <a:buFont typeface="Arial" panose="020B0604020202020204" pitchFamily="34" charset="0"/>
              <a:buChar char="•"/>
            </a:pPr>
            <a:r>
              <a:rPr lang="es-ES" b="1" dirty="0">
                <a:effectLst/>
                <a:latin typeface="var(--artdeco-reset-typography-font-family-sans)"/>
              </a:rPr>
              <a:t>Potencia:</a:t>
            </a:r>
            <a:r>
              <a:rPr lang="es-ES" dirty="0">
                <a:effectLst/>
                <a:latin typeface="var(--artdeco-reset-typography-font-family-sans)"/>
              </a:rPr>
              <a:t> Capacidad de realizar trabajo.</a:t>
            </a:r>
          </a:p>
          <a:p>
            <a:pPr fontAlgn="auto">
              <a:buFont typeface="Arial" panose="020B0604020202020204" pitchFamily="34" charset="0"/>
              <a:buChar char="•"/>
            </a:pPr>
            <a:r>
              <a:rPr lang="es-ES" b="1" dirty="0">
                <a:effectLst/>
                <a:latin typeface="var(--artdeco-reset-typography-font-family-sans)"/>
              </a:rPr>
              <a:t>Torque:</a:t>
            </a:r>
            <a:r>
              <a:rPr lang="es-ES" dirty="0">
                <a:effectLst/>
                <a:latin typeface="var(--artdeco-reset-typography-font-family-sans)"/>
              </a:rPr>
              <a:t> Fuerza de rotación.</a:t>
            </a:r>
          </a:p>
          <a:p>
            <a:pPr fontAlgn="auto">
              <a:buFont typeface="Arial" panose="020B0604020202020204" pitchFamily="34" charset="0"/>
              <a:buChar char="•"/>
            </a:pPr>
            <a:r>
              <a:rPr lang="es-ES" b="1" dirty="0">
                <a:effectLst/>
                <a:latin typeface="var(--artdeco-reset-typography-font-family-sans)"/>
              </a:rPr>
              <a:t>Productividad:</a:t>
            </a:r>
            <a:r>
              <a:rPr lang="es-ES" dirty="0">
                <a:effectLst/>
                <a:latin typeface="var(--artdeco-reset-typography-font-family-sans)"/>
              </a:rPr>
              <a:t> Cantidad de material perforado por unidad de tiempo.</a:t>
            </a:r>
          </a:p>
          <a:p>
            <a:pPr fontAlgn="auto">
              <a:buFont typeface="Arial" panose="020B0604020202020204" pitchFamily="34" charset="0"/>
              <a:buChar char="•"/>
            </a:pPr>
            <a:r>
              <a:rPr lang="es-ES" b="1" dirty="0">
                <a:effectLst/>
                <a:latin typeface="var(--artdeco-reset-typography-font-family-sans)"/>
              </a:rPr>
              <a:t>Disponibilidad:</a:t>
            </a:r>
            <a:r>
              <a:rPr lang="es-ES" dirty="0">
                <a:effectLst/>
                <a:latin typeface="var(--artdeco-reset-typography-font-family-sans)"/>
              </a:rPr>
              <a:t> Porcentaje de tiempo que la perforadora está operativa.</a:t>
            </a:r>
          </a:p>
          <a:p>
            <a:pPr fontAlgn="auto">
              <a:buFont typeface="Arial" panose="020B0604020202020204" pitchFamily="34" charset="0"/>
              <a:buChar char="•"/>
            </a:pPr>
            <a:r>
              <a:rPr lang="es-ES" b="1" dirty="0">
                <a:effectLst/>
                <a:latin typeface="var(--artdeco-reset-typography-font-family-sans)"/>
              </a:rPr>
              <a:t>Mantenimiento preventivo:</a:t>
            </a:r>
            <a:r>
              <a:rPr lang="es-ES" dirty="0">
                <a:effectLst/>
                <a:latin typeface="var(--artdeco-reset-typography-font-family-sans)"/>
              </a:rPr>
              <a:t> Acciones para evitar fallos en la perforadora.</a:t>
            </a:r>
          </a:p>
          <a:p>
            <a:pPr fontAlgn="auto">
              <a:buFont typeface="Arial" panose="020B0604020202020204" pitchFamily="34" charset="0"/>
              <a:buChar char="•"/>
            </a:pPr>
            <a:r>
              <a:rPr lang="es-ES" b="1" dirty="0">
                <a:effectLst/>
                <a:latin typeface="var(--artdeco-reset-typography-font-family-sans)"/>
              </a:rPr>
              <a:t>Monitoreo:</a:t>
            </a:r>
            <a:r>
              <a:rPr lang="es-ES" dirty="0">
                <a:effectLst/>
                <a:latin typeface="var(--artdeco-reset-typography-font-family-sans)"/>
              </a:rPr>
              <a:t> Medición y registro de variables como la velocidad de perforación y la presión del aire.</a:t>
            </a:r>
          </a:p>
        </p:txBody>
      </p:sp>
    </p:spTree>
    <p:extLst>
      <p:ext uri="{BB962C8B-B14F-4D97-AF65-F5344CB8AC3E}">
        <p14:creationId xmlns:p14="http://schemas.microsoft.com/office/powerpoint/2010/main" val="2384842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2">
            <a:extLst>
              <a:ext uri="{FF2B5EF4-FFF2-40B4-BE49-F238E27FC236}">
                <a16:creationId xmlns:a16="http://schemas.microsoft.com/office/drawing/2014/main" id="{0D860BB3-0BCD-4420-A504-C5303EBF7DFA}"/>
              </a:ext>
            </a:extLst>
          </p:cNvPr>
          <p:cNvSpPr txBox="1">
            <a:spLocks/>
          </p:cNvSpPr>
          <p:nvPr/>
        </p:nvSpPr>
        <p:spPr>
          <a:xfrm>
            <a:off x="393189" y="860690"/>
            <a:ext cx="4739951" cy="569050"/>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r>
              <a:rPr lang="es-PE" sz="2351" b="1" dirty="0"/>
              <a:t>MOTIVACIÓN</a:t>
            </a:r>
          </a:p>
        </p:txBody>
      </p:sp>
      <p:sp>
        <p:nvSpPr>
          <p:cNvPr id="11" name="Rectángulo 10">
            <a:extLst>
              <a:ext uri="{FF2B5EF4-FFF2-40B4-BE49-F238E27FC236}">
                <a16:creationId xmlns:a16="http://schemas.microsoft.com/office/drawing/2014/main" id="{84E53709-6AC8-4764-9FAD-66745F2DADDF}"/>
              </a:ext>
            </a:extLst>
          </p:cNvPr>
          <p:cNvSpPr/>
          <p:nvPr/>
        </p:nvSpPr>
        <p:spPr>
          <a:xfrm>
            <a:off x="2185851" y="1382541"/>
            <a:ext cx="1064934" cy="47198"/>
          </a:xfrm>
          <a:prstGeom prst="rect">
            <a:avLst/>
          </a:prstGeom>
          <a:solidFill>
            <a:srgbClr val="C536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19432" tIns="59716" rIns="119432" bIns="59716" numCol="1" spcCol="0" rtlCol="0" fromWordArt="0" anchor="ctr" anchorCtr="0" forceAA="0" compatLnSpc="1">
            <a:prstTxWarp prst="textNoShape">
              <a:avLst/>
            </a:prstTxWarp>
            <a:noAutofit/>
          </a:bodyPr>
          <a:lstStyle/>
          <a:p>
            <a:pPr algn="ctr"/>
            <a:endParaRPr lang="es-PE" sz="2351" dirty="0"/>
          </a:p>
        </p:txBody>
      </p:sp>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pic>
        <p:nvPicPr>
          <p:cNvPr id="2" name="Imagen 1">
            <a:extLst>
              <a:ext uri="{FF2B5EF4-FFF2-40B4-BE49-F238E27FC236}">
                <a16:creationId xmlns:a16="http://schemas.microsoft.com/office/drawing/2014/main" id="{64D98B08-EF76-B663-0312-3081930DE3C8}"/>
              </a:ext>
            </a:extLst>
          </p:cNvPr>
          <p:cNvPicPr>
            <a:picLocks noChangeAspect="1"/>
          </p:cNvPicPr>
          <p:nvPr/>
        </p:nvPicPr>
        <p:blipFill rotWithShape="1">
          <a:blip r:embed="rId4"/>
          <a:srcRect b="27560"/>
          <a:stretch/>
        </p:blipFill>
        <p:spPr>
          <a:xfrm>
            <a:off x="1798056" y="1858107"/>
            <a:ext cx="5476113" cy="3966895"/>
          </a:xfrm>
          <a:prstGeom prst="rect">
            <a:avLst/>
          </a:prstGeom>
        </p:spPr>
      </p:pic>
      <p:pic>
        <p:nvPicPr>
          <p:cNvPr id="3" name="Imagen 2">
            <a:extLst>
              <a:ext uri="{FF2B5EF4-FFF2-40B4-BE49-F238E27FC236}">
                <a16:creationId xmlns:a16="http://schemas.microsoft.com/office/drawing/2014/main" id="{4EF8BB33-8FEC-66B7-BA8D-60753E037EE7}"/>
              </a:ext>
            </a:extLst>
          </p:cNvPr>
          <p:cNvPicPr>
            <a:picLocks noChangeAspect="1"/>
          </p:cNvPicPr>
          <p:nvPr/>
        </p:nvPicPr>
        <p:blipFill>
          <a:blip r:embed="rId5"/>
          <a:stretch>
            <a:fillRect/>
          </a:stretch>
        </p:blipFill>
        <p:spPr>
          <a:xfrm>
            <a:off x="7274169" y="1830264"/>
            <a:ext cx="3143250" cy="4022579"/>
          </a:xfrm>
          <a:prstGeom prst="rect">
            <a:avLst/>
          </a:prstGeom>
        </p:spPr>
      </p:pic>
    </p:spTree>
    <p:custDataLst>
      <p:tags r:id="rId1"/>
    </p:custDataLst>
    <p:extLst>
      <p:ext uri="{BB962C8B-B14F-4D97-AF65-F5344CB8AC3E}">
        <p14:creationId xmlns:p14="http://schemas.microsoft.com/office/powerpoint/2010/main" val="1817726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29/05/2024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7</a:t>
            </a:fld>
            <a:endParaRPr lang="es-PE"/>
          </a:p>
        </p:txBody>
      </p:sp>
      <p:sp>
        <p:nvSpPr>
          <p:cNvPr id="8" name="CuadroTexto 7">
            <a:extLst>
              <a:ext uri="{FF2B5EF4-FFF2-40B4-BE49-F238E27FC236}">
                <a16:creationId xmlns:a16="http://schemas.microsoft.com/office/drawing/2014/main" id="{6589173A-C10D-43FF-99CE-5EE1EC8BB22E}"/>
              </a:ext>
            </a:extLst>
          </p:cNvPr>
          <p:cNvSpPr txBox="1"/>
          <p:nvPr/>
        </p:nvSpPr>
        <p:spPr>
          <a:xfrm>
            <a:off x="392451" y="1266250"/>
            <a:ext cx="6711734" cy="3970318"/>
          </a:xfrm>
          <a:prstGeom prst="rect">
            <a:avLst/>
          </a:prstGeom>
          <a:noFill/>
        </p:spPr>
        <p:txBody>
          <a:bodyPr wrap="square">
            <a:spAutoFit/>
          </a:bodyPr>
          <a:lstStyle/>
          <a:p>
            <a:pPr algn="just"/>
            <a:r>
              <a:rPr lang="es-ES" dirty="0"/>
              <a:t>La operación de perforación es una de las etapas más relevantes del proceso productivo minero, debido a que gracias a ésta y posterior tronadura, se genera todo el material tronado que posteriormente permite a las etapas de carguío y transporte funcionar y mantener a la mina operando continuamente. </a:t>
            </a:r>
          </a:p>
          <a:p>
            <a:pPr algn="just"/>
            <a:endParaRPr lang="es-ES" dirty="0"/>
          </a:p>
          <a:p>
            <a:pPr algn="just"/>
            <a:r>
              <a:rPr lang="es-ES" dirty="0"/>
              <a:t>Si algún evento en esta etapa produce retrasos en la entrega de este material, esto puede provocar incluso la detención de la operación, lo que sería catastrófico para cualquier negocio minero. </a:t>
            </a:r>
          </a:p>
          <a:p>
            <a:pPr algn="just"/>
            <a:endParaRPr lang="es-ES" dirty="0">
              <a:effectLst/>
              <a:latin typeface="Times New Roman" panose="02020603050405020304" pitchFamily="18" charset="0"/>
              <a:ea typeface="Times New Roman" panose="02020603050405020304" pitchFamily="18" charset="0"/>
            </a:endParaRPr>
          </a:p>
          <a:p>
            <a:pPr algn="just"/>
            <a:r>
              <a:rPr lang="es-ES" dirty="0"/>
              <a:t>El proceso de perforación de roca en la construcción y la minería de superficie involucra varias etapas y la determinación de diferentes parámetros que afectan el resultado final. Aquí hay una descripción general del proceso y los principales parámetros involucrados.</a:t>
            </a:r>
          </a:p>
        </p:txBody>
      </p:sp>
      <p:pic>
        <p:nvPicPr>
          <p:cNvPr id="6" name="Imagen 5">
            <a:extLst>
              <a:ext uri="{FF2B5EF4-FFF2-40B4-BE49-F238E27FC236}">
                <a16:creationId xmlns:a16="http://schemas.microsoft.com/office/drawing/2014/main" id="{F3718DED-7A4D-6962-FD08-5441BB242552}"/>
              </a:ext>
            </a:extLst>
          </p:cNvPr>
          <p:cNvPicPr>
            <a:picLocks noChangeAspect="1"/>
          </p:cNvPicPr>
          <p:nvPr/>
        </p:nvPicPr>
        <p:blipFill>
          <a:blip r:embed="rId5"/>
          <a:stretch>
            <a:fillRect/>
          </a:stretch>
        </p:blipFill>
        <p:spPr>
          <a:xfrm>
            <a:off x="7229663" y="1412630"/>
            <a:ext cx="4821659" cy="3845170"/>
          </a:xfrm>
          <a:prstGeom prst="rect">
            <a:avLst/>
          </a:prstGeom>
        </p:spPr>
      </p:pic>
    </p:spTree>
    <p:extLst>
      <p:ext uri="{BB962C8B-B14F-4D97-AF65-F5344CB8AC3E}">
        <p14:creationId xmlns:p14="http://schemas.microsoft.com/office/powerpoint/2010/main" val="2465127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extLst>
              <p:ext uri="{D42A27DB-BD31-4B8C-83A1-F6EECF244321}">
                <p14:modId xmlns:p14="http://schemas.microsoft.com/office/powerpoint/2010/main" val="155537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29/05/2024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8</a:t>
            </a:fld>
            <a:endParaRPr lang="es-PE"/>
          </a:p>
        </p:txBody>
      </p:sp>
      <p:sp>
        <p:nvSpPr>
          <p:cNvPr id="8" name="CuadroTexto 7">
            <a:extLst>
              <a:ext uri="{FF2B5EF4-FFF2-40B4-BE49-F238E27FC236}">
                <a16:creationId xmlns:a16="http://schemas.microsoft.com/office/drawing/2014/main" id="{6589173A-C10D-43FF-99CE-5EE1EC8BB22E}"/>
              </a:ext>
            </a:extLst>
          </p:cNvPr>
          <p:cNvSpPr txBox="1"/>
          <p:nvPr/>
        </p:nvSpPr>
        <p:spPr>
          <a:xfrm>
            <a:off x="392451" y="1287482"/>
            <a:ext cx="6711734" cy="4801314"/>
          </a:xfrm>
          <a:prstGeom prst="rect">
            <a:avLst/>
          </a:prstGeom>
          <a:noFill/>
        </p:spPr>
        <p:txBody>
          <a:bodyPr wrap="square">
            <a:spAutoFit/>
          </a:bodyPr>
          <a:lstStyle/>
          <a:p>
            <a:pPr marL="285750" indent="-285750" algn="just">
              <a:buFont typeface="Arial" panose="020B0604020202020204" pitchFamily="34" charset="0"/>
              <a:buChar char="•"/>
            </a:pPr>
            <a:r>
              <a:rPr lang="es-ES" dirty="0"/>
              <a:t>Determinación del tamaño de la malla de perforación: La malla de perforación se refiere al espaciado entre los agujeros de perforación. La determinación del tamaño de la malla depende del tipo de roca, el objetivo de la perforación y el tipo de explosivo utilizado. En general, el tamaño de la malla de perforación se determina teniendo en cuenta la fragmentación deseada de la roca después de la detonación.</a:t>
            </a:r>
          </a:p>
          <a:p>
            <a:pPr algn="just"/>
            <a:endParaRPr lang="es-ES" dirty="0"/>
          </a:p>
          <a:p>
            <a:pPr algn="just"/>
            <a:endParaRPr lang="es-ES" dirty="0"/>
          </a:p>
          <a:p>
            <a:pPr algn="just"/>
            <a:endParaRPr lang="es-ES" dirty="0"/>
          </a:p>
          <a:p>
            <a:pPr algn="just"/>
            <a:endParaRPr lang="es-ES" dirty="0"/>
          </a:p>
          <a:p>
            <a:pPr marL="285750" indent="-285750" algn="just">
              <a:buFont typeface="Arial" panose="020B0604020202020204" pitchFamily="34" charset="0"/>
              <a:buChar char="•"/>
            </a:pPr>
            <a:r>
              <a:rPr lang="es-ES" dirty="0"/>
              <a:t>Diámetro de perforación: El diámetro de perforación se selecciona en función de los requisitos del proyecto, como el tipo de explosivo utilizado, el tamaño deseado de los fragmentos de roca y el tipo de equipo de detonación a utilizar. Se utilizan diámetros más grandes para obtener fragmentos más grandes, mientras que los diámetros más pequeños se utilizan para fragmentos más pequeños.</a:t>
            </a:r>
          </a:p>
        </p:txBody>
      </p:sp>
      <p:pic>
        <p:nvPicPr>
          <p:cNvPr id="3" name="Imagen 2">
            <a:extLst>
              <a:ext uri="{FF2B5EF4-FFF2-40B4-BE49-F238E27FC236}">
                <a16:creationId xmlns:a16="http://schemas.microsoft.com/office/drawing/2014/main" id="{298B4A8E-EF90-CE36-FB3F-079D062BF6D2}"/>
              </a:ext>
            </a:extLst>
          </p:cNvPr>
          <p:cNvPicPr>
            <a:picLocks noChangeAspect="1"/>
          </p:cNvPicPr>
          <p:nvPr/>
        </p:nvPicPr>
        <p:blipFill>
          <a:blip r:embed="rId5"/>
          <a:stretch>
            <a:fillRect/>
          </a:stretch>
        </p:blipFill>
        <p:spPr>
          <a:xfrm>
            <a:off x="7418049" y="1234220"/>
            <a:ext cx="4381500" cy="2466975"/>
          </a:xfrm>
          <a:prstGeom prst="rect">
            <a:avLst/>
          </a:prstGeom>
        </p:spPr>
      </p:pic>
      <p:pic>
        <p:nvPicPr>
          <p:cNvPr id="4" name="Imagen 3">
            <a:extLst>
              <a:ext uri="{FF2B5EF4-FFF2-40B4-BE49-F238E27FC236}">
                <a16:creationId xmlns:a16="http://schemas.microsoft.com/office/drawing/2014/main" id="{C826B867-33BB-9781-0CCD-83F2316A9DB8}"/>
              </a:ext>
            </a:extLst>
          </p:cNvPr>
          <p:cNvPicPr>
            <a:picLocks noChangeAspect="1"/>
          </p:cNvPicPr>
          <p:nvPr/>
        </p:nvPicPr>
        <p:blipFill rotWithShape="1">
          <a:blip r:embed="rId6"/>
          <a:srcRect t="18646"/>
          <a:stretch/>
        </p:blipFill>
        <p:spPr>
          <a:xfrm>
            <a:off x="7482159" y="3809999"/>
            <a:ext cx="4317389" cy="2979859"/>
          </a:xfrm>
          <a:prstGeom prst="rect">
            <a:avLst/>
          </a:prstGeom>
        </p:spPr>
      </p:pic>
    </p:spTree>
    <p:extLst>
      <p:ext uri="{BB962C8B-B14F-4D97-AF65-F5344CB8AC3E}">
        <p14:creationId xmlns:p14="http://schemas.microsoft.com/office/powerpoint/2010/main" val="219661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29/05/2024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9</a:t>
            </a:fld>
            <a:endParaRPr lang="es-PE"/>
          </a:p>
        </p:txBody>
      </p:sp>
      <p:sp>
        <p:nvSpPr>
          <p:cNvPr id="8" name="CuadroTexto 7">
            <a:extLst>
              <a:ext uri="{FF2B5EF4-FFF2-40B4-BE49-F238E27FC236}">
                <a16:creationId xmlns:a16="http://schemas.microsoft.com/office/drawing/2014/main" id="{6589173A-C10D-43FF-99CE-5EE1EC8BB22E}"/>
              </a:ext>
            </a:extLst>
          </p:cNvPr>
          <p:cNvSpPr txBox="1"/>
          <p:nvPr/>
        </p:nvSpPr>
        <p:spPr>
          <a:xfrm>
            <a:off x="392451" y="1740877"/>
            <a:ext cx="5351857" cy="2031325"/>
          </a:xfrm>
          <a:prstGeom prst="rect">
            <a:avLst/>
          </a:prstGeom>
          <a:noFill/>
        </p:spPr>
        <p:txBody>
          <a:bodyPr wrap="square">
            <a:spAutoFit/>
          </a:bodyPr>
          <a:lstStyle/>
          <a:p>
            <a:pPr algn="just"/>
            <a:r>
              <a:rPr lang="es-ES" dirty="0"/>
              <a:t>Profundidad de perforación: La profundidad de perforación se determina en función de las necesidades del proyecto, como la profundidad necesaria para alcanzar una capa de mineral o crear una base sólida para la construcción. También es importante tener en cuenta la estabilidad del agujero de perforación y la seguridad de los trabajadores.</a:t>
            </a:r>
          </a:p>
        </p:txBody>
      </p:sp>
      <p:pic>
        <p:nvPicPr>
          <p:cNvPr id="6" name="Imagen 5">
            <a:extLst>
              <a:ext uri="{FF2B5EF4-FFF2-40B4-BE49-F238E27FC236}">
                <a16:creationId xmlns:a16="http://schemas.microsoft.com/office/drawing/2014/main" id="{CEF30BF7-B1FB-4715-6B98-DFE42C711C51}"/>
              </a:ext>
            </a:extLst>
          </p:cNvPr>
          <p:cNvPicPr>
            <a:picLocks noChangeAspect="1"/>
          </p:cNvPicPr>
          <p:nvPr/>
        </p:nvPicPr>
        <p:blipFill>
          <a:blip r:embed="rId5"/>
          <a:stretch>
            <a:fillRect/>
          </a:stretch>
        </p:blipFill>
        <p:spPr>
          <a:xfrm>
            <a:off x="6583692" y="1740877"/>
            <a:ext cx="4888070" cy="2927350"/>
          </a:xfrm>
          <a:prstGeom prst="rect">
            <a:avLst/>
          </a:prstGeom>
        </p:spPr>
      </p:pic>
    </p:spTree>
    <p:extLst>
      <p:ext uri="{BB962C8B-B14F-4D97-AF65-F5344CB8AC3E}">
        <p14:creationId xmlns:p14="http://schemas.microsoft.com/office/powerpoint/2010/main" val="6908483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2902</TotalTime>
  <Words>3303</Words>
  <Application>Microsoft Office PowerPoint</Application>
  <PresentationFormat>Panorámica</PresentationFormat>
  <Paragraphs>318</Paragraphs>
  <Slides>62</Slides>
  <Notes>1</Notes>
  <HiddenSlides>0</HiddenSlides>
  <MMClips>0</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1</vt:i4>
      </vt:variant>
      <vt:variant>
        <vt:lpstr>Títulos de diapositiva</vt:lpstr>
      </vt:variant>
      <vt:variant>
        <vt:i4>62</vt:i4>
      </vt:variant>
    </vt:vector>
  </HeadingPairs>
  <TitlesOfParts>
    <vt:vector size="74" baseType="lpstr">
      <vt:lpstr>-apple-system</vt:lpstr>
      <vt:lpstr>Arial</vt:lpstr>
      <vt:lpstr>Arial Narrow</vt:lpstr>
      <vt:lpstr>Calibri</vt:lpstr>
      <vt:lpstr>Calibri Light</vt:lpstr>
      <vt:lpstr>Cambria Math</vt:lpstr>
      <vt:lpstr>Prompt</vt:lpstr>
      <vt:lpstr>Times New Roman</vt:lpstr>
      <vt:lpstr>var(--artdeco-reset-typography-font-family-sans)</vt:lpstr>
      <vt:lpstr>Wingdings</vt:lpstr>
      <vt:lpstr>Tema de Office</vt:lpstr>
      <vt:lpstr>Diapositiva de think-cell</vt:lpstr>
      <vt:lpstr>Presentación de PowerPoint</vt:lpstr>
      <vt:lpstr>Presentación de PowerPoint</vt:lpstr>
      <vt:lpstr>Módulo 2</vt:lpstr>
      <vt:lpstr>Índice</vt:lpstr>
      <vt:lpstr>Reflexión de Seguridad </vt:lpstr>
      <vt:lpstr>Reflexión de Seguridad </vt:lpstr>
      <vt:lpstr>INTRODUCCIÓN</vt:lpstr>
      <vt:lpstr>INTRODUCCIÓN</vt:lpstr>
      <vt:lpstr>INTRODUCCIÓN</vt:lpstr>
      <vt:lpstr>INTRODUCCIÓN</vt:lpstr>
      <vt:lpstr>INTRODUCCIÓN</vt:lpstr>
      <vt:lpstr>Presentación de PowerPoint</vt:lpstr>
      <vt:lpstr>Presentación de PowerPoint</vt:lpstr>
      <vt:lpstr>Presentación de PowerPoint</vt:lpstr>
      <vt:lpstr>Presentación de PowerPoint</vt:lpstr>
      <vt:lpstr> 1. Selección de Equipos de Perforación a escala variada</vt:lpstr>
      <vt:lpstr>PARAMETROS CLAVES  * Envergadura del Proyecto (Vida útil, Reservas). * Programa de producción (Plan minero). * Parámetros de diseño (Malla de perforación, Perfiles de transporte,            altura de bancos, anchos operacionales). * Tecnología disponible (Equipos y Maquinarias). * Factores operacionales (Días de trabajo, Sistema de turnos, Índices operacionales). * Costos estimados.</vt:lpstr>
      <vt:lpstr>Presentación de PowerPoint</vt:lpstr>
      <vt:lpstr>Presentación de PowerPoint</vt:lpstr>
      <vt:lpstr>Presentación de PowerPoint</vt:lpstr>
      <vt:lpstr>Índices Operacionales </vt:lpstr>
      <vt:lpstr>Indicadores Mecánicos</vt:lpstr>
      <vt:lpstr>Movimientos de Tierras</vt:lpstr>
      <vt:lpstr>Materiales </vt:lpstr>
      <vt:lpstr>Características de los Materiales </vt:lpstr>
      <vt:lpstr>Propiedad de los Suelos </vt:lpstr>
      <vt:lpstr>Densidad</vt:lpstr>
      <vt:lpstr>Volumen del Material Abultamiento &amp; Factor de Carga</vt:lpstr>
      <vt:lpstr>Volumen del Material</vt:lpstr>
      <vt:lpstr>PERFORADORAS</vt:lpstr>
      <vt:lpstr>Presentación de PowerPoint</vt:lpstr>
      <vt:lpstr>Presentación de PowerPoint</vt:lpstr>
      <vt:lpstr>VARIABLES DE PERFORACIÓN </vt:lpstr>
      <vt:lpstr>CRITERIO DE SELECCIÓN DE PERFORADORAS </vt:lpstr>
      <vt:lpstr>Costo de Perforación  CT = CA + CI + CM + CO + CE + CL</vt:lpstr>
      <vt:lpstr>Presentación de PowerPoint</vt:lpstr>
      <vt:lpstr>Presentación de PowerPoint</vt:lpstr>
      <vt:lpstr>Presentación de PowerPoint</vt:lpstr>
      <vt:lpstr>Presentación de PowerPoint</vt:lpstr>
      <vt:lpstr>Presentación de PowerPoint</vt:lpstr>
      <vt:lpstr>Presentación de PowerPoint</vt:lpstr>
      <vt:lpstr>Dimensionamiento de Flota - Perforación</vt:lpstr>
      <vt:lpstr>Parámetros</vt:lpstr>
      <vt:lpstr>Problema</vt:lpstr>
      <vt:lpstr>Solución.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Hernan Alfonso Navea Zarate</cp:lastModifiedBy>
  <cp:revision>30</cp:revision>
  <dcterms:created xsi:type="dcterms:W3CDTF">2022-04-19T18:02:09Z</dcterms:created>
  <dcterms:modified xsi:type="dcterms:W3CDTF">2024-05-29T19:19:17Z</dcterms:modified>
</cp:coreProperties>
</file>